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1" r:id="rId4"/>
    <p:sldId id="277" r:id="rId5"/>
    <p:sldId id="264" r:id="rId6"/>
    <p:sldId id="275" r:id="rId7"/>
    <p:sldId id="268" r:id="rId8"/>
    <p:sldId id="269" r:id="rId9"/>
    <p:sldId id="278" r:id="rId10"/>
    <p:sldId id="270" r:id="rId11"/>
    <p:sldId id="279" r:id="rId12"/>
    <p:sldId id="272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3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42A3F-53C1-4CA6-BE72-67EEE690265D}" type="datetimeFigureOut">
              <a:rPr lang="es-ES" smtClean="0"/>
              <a:pPr/>
              <a:t>10/11/2022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A670F-F21A-47B4-9308-3AFDAC844FB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685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A670F-F21A-47B4-9308-3AFDAC844FB2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6520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800A-9E31-49B6-9F85-A8E0BD471898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1992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4B7D4-7004-4703-A012-F03B98311D98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460299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4B7D4-7004-4703-A012-F03B98311D98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806244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4B7D4-7004-4703-A012-F03B98311D98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44610928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4B7D4-7004-4703-A012-F03B98311D98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08038833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4B7D4-7004-4703-A012-F03B98311D98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4053965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3A89-389E-499B-A35C-E2DABBBD5C86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43182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613C-C5EE-4884-8AB1-61C13007CEC6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720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A82A-1E80-4CFC-931E-04F95ABF5241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27381" y="5693202"/>
            <a:ext cx="1441312" cy="9186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81799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82E9-0F7A-4E81-93AE-8E5F7806BDCB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4147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B749-BFEE-472B-9238-5708CFA4B5D0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9516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C310-8466-4866-A385-4F80755F83AF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3545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6D17-08C7-42D4-A03E-58B2A48B1B21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7734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1767-CF1B-4336-9134-939171514125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4968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92F2-C9F6-49F4-AC11-DF2BE7B436E6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4426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5D5F-873A-4ACD-8E8F-B8D67031106E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1239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  <a:alpha val="58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4B7D4-7004-4703-A012-F03B98311D98}" type="datetime1">
              <a:rPr lang="es-ES" smtClean="0"/>
              <a:pPr/>
              <a:t>10/11/2022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D4E297-C349-4D74-9F99-BDD2B8600E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7708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hamae@chamae.es?subject=Contacto%20CHAMAE.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c/ChamaeFertilizanteNatural" TargetMode="External"/><Relationship Id="rId5" Type="http://schemas.openxmlformats.org/officeDocument/2006/relationships/hyperlink" Target="https://t.me/+VXtcoOEQq1ZjZGZk" TargetMode="External"/><Relationship Id="rId4" Type="http://schemas.openxmlformats.org/officeDocument/2006/relationships/hyperlink" Target="https://api.whatsapp.com/send?phone=34654456601&amp;text=Contacto%20CHAMAE.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3"/>
          <a:stretch>
            <a:fillRect/>
          </a:stretch>
        </p:blipFill>
        <p:spPr>
          <a:xfrm>
            <a:off x="1205280" y="815556"/>
            <a:ext cx="8585836" cy="4023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930656" y="4565700"/>
            <a:ext cx="7181850" cy="1705213"/>
          </a:xfrm>
        </p:spPr>
        <p:txBody>
          <a:bodyPr>
            <a:normAutofit/>
          </a:bodyPr>
          <a:lstStyle/>
          <a:p>
            <a:r>
              <a:rPr lang="es-ES" sz="4400" b="1" dirty="0" smtClean="0"/>
              <a:t>INTRODUCTION TO </a:t>
            </a:r>
            <a:r>
              <a:rPr lang="es-ES" sz="4400" b="1" dirty="0" smtClean="0"/>
              <a:t>VNITRO</a:t>
            </a:r>
            <a:r>
              <a:rPr lang="es-ES" sz="4400" b="1" dirty="0"/>
              <a:t/>
            </a:r>
            <a:br>
              <a:rPr lang="es-ES" sz="4400" b="1" dirty="0"/>
            </a:br>
            <a:r>
              <a:rPr lang="es-ES" sz="4400" b="1" dirty="0" smtClean="0">
                <a:solidFill>
                  <a:schemeClr val="accent6">
                    <a:lumMod val="75000"/>
                  </a:schemeClr>
                </a:solidFill>
              </a:rPr>
              <a:t>THE GREEN NITROGEN</a:t>
            </a:r>
            <a:endParaRPr lang="es-E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6401" y="317508"/>
            <a:ext cx="1618327" cy="1033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89838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7292" y="359603"/>
            <a:ext cx="10102801" cy="1015074"/>
          </a:xfrm>
        </p:spPr>
        <p:txBody>
          <a:bodyPr>
            <a:normAutofit/>
          </a:bodyPr>
          <a:lstStyle/>
          <a:p>
            <a:r>
              <a:rPr lang="es-ES" b="1" dirty="0" smtClean="0"/>
              <a:t>APPLICATION</a:t>
            </a:r>
            <a:r>
              <a:rPr lang="es-ES" dirty="0" smtClean="0"/>
              <a:t> </a:t>
            </a:r>
            <a:r>
              <a:rPr lang="es-ES" b="1" dirty="0" smtClean="0"/>
              <a:t>&amp; DOSAGE. </a:t>
            </a:r>
            <a:r>
              <a:rPr lang="es-ES" b="1" dirty="0" smtClean="0"/>
              <a:t>SAMPLES (</a:t>
            </a:r>
            <a:r>
              <a:rPr lang="es-ES" b="1" dirty="0" smtClean="0"/>
              <a:t>II</a:t>
            </a:r>
            <a:r>
              <a:rPr lang="es-ES" b="1" dirty="0" smtClean="0"/>
              <a:t>)</a:t>
            </a:r>
            <a:endParaRPr lang="es-ES" b="1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677334" y="1575583"/>
            <a:ext cx="9634284" cy="44657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Dosage VNITRO 20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Sugar beet: 5-10 L/ha, in a state of 4-6 leaves and row closure, do not apply after row closure</a:t>
            </a:r>
            <a:r>
              <a:rPr lang="en-US" b="1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Corn: 10 L/ha and application, from the stage of 6 leaves until the beginning of flowering;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Potato: 10 L/ha and application when the plant reaches 10 cm in height, repeat after 15 </a:t>
            </a:r>
            <a:r>
              <a:rPr lang="en-US" b="1" dirty="0" smtClean="0"/>
              <a:t>days. Apply </a:t>
            </a:r>
            <a:r>
              <a:rPr lang="en-US" b="1" dirty="0" smtClean="0"/>
              <a:t>when the foliage of the crop is </a:t>
            </a:r>
            <a:r>
              <a:rPr lang="en-US" b="1" dirty="0" smtClean="0"/>
              <a:t>dry.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 Use </a:t>
            </a:r>
            <a:r>
              <a:rPr lang="en-US" b="1" dirty="0" smtClean="0"/>
              <a:t>the volume in 150-200 L/ha of water, ensuring optimal foliar coverage.</a:t>
            </a:r>
            <a:endParaRPr lang="es-E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512587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1525" y="556551"/>
            <a:ext cx="8867775" cy="1015074"/>
          </a:xfrm>
        </p:spPr>
        <p:txBody>
          <a:bodyPr>
            <a:normAutofit/>
          </a:bodyPr>
          <a:lstStyle/>
          <a:p>
            <a:r>
              <a:rPr lang="es-ES" b="1" dirty="0" smtClean="0"/>
              <a:t>APPLICATION</a:t>
            </a:r>
            <a:r>
              <a:rPr lang="es-ES" dirty="0" smtClean="0"/>
              <a:t> </a:t>
            </a:r>
            <a:r>
              <a:rPr lang="es-ES" b="1" dirty="0" smtClean="0"/>
              <a:t>&amp; DOSAGE. </a:t>
            </a:r>
            <a:r>
              <a:rPr lang="es-ES" b="1" dirty="0" smtClean="0"/>
              <a:t>SAMPLES (</a:t>
            </a:r>
            <a:r>
              <a:rPr lang="es-ES" b="1" dirty="0" smtClean="0"/>
              <a:t>III</a:t>
            </a:r>
            <a:r>
              <a:rPr lang="es-ES" b="1" dirty="0" smtClean="0"/>
              <a:t>)</a:t>
            </a:r>
            <a:endParaRPr lang="es-ES" b="1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803943" y="1631854"/>
            <a:ext cx="8762087" cy="39530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Dosage </a:t>
            </a:r>
            <a:r>
              <a:rPr lang="en-US" b="1" dirty="0" smtClean="0"/>
              <a:t>VNITRO 20</a:t>
            </a:r>
          </a:p>
          <a:p>
            <a:endParaRPr lang="en-US" b="1" dirty="0" smtClean="0"/>
          </a:p>
          <a:p>
            <a:r>
              <a:rPr lang="en-US" b="1" dirty="0" smtClean="0"/>
              <a:t>To ensure optimal penetration of the product, apply without rain forecast</a:t>
            </a:r>
          </a:p>
          <a:p>
            <a:pPr>
              <a:buNone/>
            </a:pPr>
            <a:r>
              <a:rPr lang="en-US" b="1" dirty="0" smtClean="0"/>
              <a:t>for 3-4 hours.</a:t>
            </a:r>
          </a:p>
          <a:p>
            <a:endParaRPr lang="en-US" b="1" dirty="0" smtClean="0"/>
          </a:p>
          <a:p>
            <a:r>
              <a:rPr lang="en-US" b="1" dirty="0" smtClean="0"/>
              <a:t>It is not recommended to apply in unfavorable conditions for the crop such as dry winds, diseases, temperatures above 27 ºC. Do not treat in full bloom.</a:t>
            </a:r>
          </a:p>
          <a:p>
            <a:endParaRPr lang="en-US" b="1" dirty="0" smtClean="0"/>
          </a:p>
          <a:p>
            <a:r>
              <a:rPr lang="en-US" b="1" dirty="0" smtClean="0"/>
              <a:t>Do not apply </a:t>
            </a:r>
            <a:r>
              <a:rPr lang="en-US" b="1" dirty="0" err="1" smtClean="0"/>
              <a:t>foliarly</a:t>
            </a:r>
            <a:r>
              <a:rPr lang="en-US" b="1" dirty="0" smtClean="0"/>
              <a:t> in fruit trees and vines.</a:t>
            </a:r>
            <a:endParaRPr lang="es-E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512587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/>
          <p:nvPr/>
        </p:nvPicPr>
        <p:blipFill>
          <a:blip r:embed="rId2"/>
          <a:stretch>
            <a:fillRect/>
          </a:stretch>
        </p:blipFill>
        <p:spPr>
          <a:xfrm>
            <a:off x="1330642" y="277019"/>
            <a:ext cx="7925900" cy="4294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uadroTexto 8"/>
          <p:cNvSpPr txBox="1"/>
          <p:nvPr/>
        </p:nvSpPr>
        <p:spPr>
          <a:xfrm>
            <a:off x="883192" y="5021997"/>
            <a:ext cx="4448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VNITRO </a:t>
            </a:r>
            <a:r>
              <a:rPr lang="es-ES" dirty="0" smtClean="0"/>
              <a:t>MANUFACTURED &amp; MARKETED </a:t>
            </a:r>
          </a:p>
          <a:p>
            <a:pPr algn="ctr"/>
            <a:r>
              <a:rPr lang="es-ES" dirty="0" smtClean="0"/>
              <a:t>BY </a:t>
            </a:r>
            <a:r>
              <a:rPr lang="es-ES" b="1" dirty="0"/>
              <a:t>KERVRAN LABS</a:t>
            </a:r>
            <a:r>
              <a:rPr lang="es-ES" dirty="0"/>
              <a:t> </a:t>
            </a:r>
            <a:r>
              <a:rPr lang="es-ES" dirty="0" smtClean="0"/>
              <a:t>AND </a:t>
            </a:r>
            <a:r>
              <a:rPr lang="es-ES" b="1" dirty="0"/>
              <a:t>AGROZERO</a:t>
            </a:r>
            <a:r>
              <a:rPr lang="es-ES" dirty="0"/>
              <a:t>: </a:t>
            </a:r>
          </a:p>
          <a:p>
            <a:pPr algn="ctr"/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738440" y="4886296"/>
            <a:ext cx="38135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Email:</a:t>
            </a:r>
            <a:r>
              <a:rPr lang="pt-BR" dirty="0" smtClean="0"/>
              <a:t> </a:t>
            </a:r>
            <a:r>
              <a:rPr lang="pt-BR" dirty="0" smtClean="0">
                <a:hlinkClick r:id="rId3"/>
              </a:rPr>
              <a:t>chamae@chamae.es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err="1" smtClean="0"/>
              <a:t>Whatsapp</a:t>
            </a:r>
            <a:r>
              <a:rPr lang="pt-BR" b="1" dirty="0" smtClean="0"/>
              <a:t>:</a:t>
            </a:r>
            <a:r>
              <a:rPr lang="pt-BR" dirty="0" smtClean="0"/>
              <a:t> </a:t>
            </a:r>
            <a:r>
              <a:rPr lang="pt-BR" dirty="0" smtClean="0">
                <a:hlinkClick r:id="rId4"/>
              </a:rPr>
              <a:t>+34 654 45 66 01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err="1" smtClean="0"/>
              <a:t>Telegram</a:t>
            </a:r>
            <a:r>
              <a:rPr lang="pt-BR" b="1" dirty="0" smtClean="0"/>
              <a:t>:</a:t>
            </a:r>
            <a:r>
              <a:rPr lang="pt-BR" dirty="0" smtClean="0"/>
              <a:t> </a:t>
            </a:r>
            <a:r>
              <a:rPr lang="pt-BR" dirty="0" smtClean="0">
                <a:hlinkClick r:id="rId5"/>
              </a:rPr>
              <a:t>CHAMAE INFO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err="1" smtClean="0"/>
              <a:t>Youtube</a:t>
            </a:r>
            <a:r>
              <a:rPr lang="pt-BR" b="1" dirty="0" smtClean="0"/>
              <a:t>:</a:t>
            </a:r>
            <a:r>
              <a:rPr lang="pt-BR" dirty="0" smtClean="0"/>
              <a:t> </a:t>
            </a:r>
            <a:r>
              <a:rPr lang="pt-BR" dirty="0" err="1" smtClean="0">
                <a:hlinkClick r:id="rId6"/>
              </a:rPr>
              <a:t>Efecto-CHAMAE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err="1" smtClean="0"/>
              <a:t>Facebook</a:t>
            </a:r>
            <a:r>
              <a:rPr lang="pt-BR" b="1" dirty="0" smtClean="0"/>
              <a:t>: </a:t>
            </a:r>
            <a:r>
              <a:rPr lang="pt-BR" dirty="0" smtClean="0"/>
              <a:t>fertilizante.</a:t>
            </a:r>
            <a:r>
              <a:rPr lang="pt-BR" dirty="0" err="1" smtClean="0"/>
              <a:t>organico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79439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454852"/>
            <a:ext cx="8596668" cy="839372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900" b="1" dirty="0" smtClean="0"/>
              <a:t>VNITRO, </a:t>
            </a:r>
            <a:r>
              <a:rPr lang="es-ES" sz="4900" b="1" dirty="0" smtClean="0"/>
              <a:t>THE GREEN NITROGEN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2750" y="1556724"/>
            <a:ext cx="9330055" cy="4351338"/>
          </a:xfrm>
        </p:spPr>
        <p:txBody>
          <a:bodyPr>
            <a:noAutofit/>
          </a:bodyPr>
          <a:lstStyle/>
          <a:p>
            <a:pPr algn="just"/>
            <a:r>
              <a:rPr lang="es-ES" b="1" dirty="0" smtClean="0"/>
              <a:t>VNITRO</a:t>
            </a:r>
            <a:r>
              <a:rPr lang="en-US" b="1" dirty="0" smtClean="0"/>
              <a:t> </a:t>
            </a:r>
            <a:r>
              <a:rPr lang="en-US" dirty="0" smtClean="0"/>
              <a:t>is a </a:t>
            </a:r>
            <a:r>
              <a:rPr lang="en-US" b="1" dirty="0" smtClean="0"/>
              <a:t>CE LIQUID ORGANIC FERTILIZAR </a:t>
            </a:r>
            <a:r>
              <a:rPr lang="en-US" dirty="0" smtClean="0"/>
              <a:t>that complies with the Regulation </a:t>
            </a:r>
            <a:r>
              <a:rPr lang="en-US" b="1" dirty="0" smtClean="0"/>
              <a:t>(EU) 2019/1009</a:t>
            </a:r>
            <a:r>
              <a:rPr lang="en-US" dirty="0" smtClean="0"/>
              <a:t>, which establishes the provisions relating to the placing on the market of CE fertilizer products.</a:t>
            </a:r>
          </a:p>
          <a:p>
            <a:pPr algn="just"/>
            <a:endParaRPr lang="es-ES" dirty="0" smtClean="0"/>
          </a:p>
          <a:p>
            <a:pPr algn="just"/>
            <a:r>
              <a:rPr lang="en-US" b="1" dirty="0" smtClean="0"/>
              <a:t>VNITRO </a:t>
            </a:r>
            <a:r>
              <a:rPr lang="en-US" dirty="0" smtClean="0"/>
              <a:t>is the acronym for </a:t>
            </a:r>
            <a:r>
              <a:rPr lang="en-US" b="1" dirty="0" smtClean="0"/>
              <a:t>VEGETABLE NITROGEN </a:t>
            </a:r>
            <a:r>
              <a:rPr lang="en-US" dirty="0" smtClean="0"/>
              <a:t>and </a:t>
            </a:r>
            <a:r>
              <a:rPr lang="en-US" dirty="0" smtClean="0"/>
              <a:t>is found </a:t>
            </a:r>
            <a:r>
              <a:rPr lang="en-US" dirty="0" smtClean="0"/>
              <a:t>within </a:t>
            </a:r>
            <a:r>
              <a:rPr lang="en-US" dirty="0" smtClean="0"/>
              <a:t>the range of new and innovative products, which under the </a:t>
            </a:r>
            <a:r>
              <a:rPr lang="en-US" b="1" dirty="0" smtClean="0"/>
              <a:t>CHAMAE</a:t>
            </a:r>
            <a:r>
              <a:rPr lang="en-US" dirty="0" smtClean="0"/>
              <a:t> brand, they are produced and marketed from the second half of 2022</a:t>
            </a:r>
            <a:r>
              <a:rPr lang="en-US" b="1" dirty="0" smtClean="0"/>
              <a:t>.</a:t>
            </a:r>
          </a:p>
          <a:p>
            <a:pPr algn="just"/>
            <a:endParaRPr lang="es-ES" dirty="0" smtClean="0"/>
          </a:p>
          <a:p>
            <a:pPr algn="just"/>
            <a:r>
              <a:rPr lang="en-US" dirty="0" smtClean="0"/>
              <a:t>Designed and manufactured by </a:t>
            </a:r>
            <a:r>
              <a:rPr lang="en-US" b="1" dirty="0" smtClean="0"/>
              <a:t>KERVRAN LABS </a:t>
            </a:r>
            <a:r>
              <a:rPr lang="en-US" dirty="0" smtClean="0"/>
              <a:t>and marketed by </a:t>
            </a:r>
            <a:r>
              <a:rPr lang="en-US" b="1" dirty="0" smtClean="0"/>
              <a:t>AGROZERO</a:t>
            </a:r>
            <a:r>
              <a:rPr lang="en-US" dirty="0" smtClean="0"/>
              <a:t>, owners of the </a:t>
            </a:r>
            <a:r>
              <a:rPr lang="en-US" b="1" dirty="0" smtClean="0"/>
              <a:t>CHAMAE</a:t>
            </a:r>
            <a:r>
              <a:rPr lang="en-US" dirty="0" smtClean="0"/>
              <a:t> brand, it is produced in Malaga, Andalusia, SPAIN.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marketed exclusively by </a:t>
            </a:r>
            <a:r>
              <a:rPr lang="en-US" b="1" dirty="0" smtClean="0"/>
              <a:t>CHAMAE </a:t>
            </a:r>
            <a:r>
              <a:rPr lang="en-US" dirty="0" smtClean="0"/>
              <a:t>distributors.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3074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183" y="384516"/>
            <a:ext cx="8596668" cy="881575"/>
          </a:xfrm>
        </p:spPr>
        <p:txBody>
          <a:bodyPr>
            <a:normAutofit/>
          </a:bodyPr>
          <a:lstStyle/>
          <a:p>
            <a:r>
              <a:rPr lang="es-ES" sz="4400" b="1" dirty="0" smtClean="0"/>
              <a:t>VNITRO, </a:t>
            </a:r>
            <a:r>
              <a:rPr lang="es-ES" sz="4400" b="1" dirty="0" smtClean="0"/>
              <a:t>HOW ITS MADE (I</a:t>
            </a:r>
            <a:r>
              <a:rPr lang="es-ES" sz="4400" b="1" dirty="0" smtClean="0"/>
              <a:t>)</a:t>
            </a:r>
            <a:endParaRPr lang="es-ES" sz="4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9233" y="1419395"/>
            <a:ext cx="9161991" cy="4754561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The production and extraction of nutrients is carried out from plant resources and tissues, that is, pruning remains and other free plant resources or crop residues.</a:t>
            </a:r>
            <a:endParaRPr lang="es-ES" sz="2000" dirty="0" smtClean="0"/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n-US" sz="2000" dirty="0" smtClean="0"/>
              <a:t>It is in the organic matrix of these raw materials that the nutrient to be obtained is found: </a:t>
            </a:r>
            <a:r>
              <a:rPr lang="en-US" sz="2000" dirty="0" smtClean="0"/>
              <a:t>NITROGEN (N) </a:t>
            </a:r>
            <a:r>
              <a:rPr lang="en-US" sz="2000" dirty="0" smtClean="0"/>
              <a:t>associated with CALCIUM (Ca), MAGNESIUM (Mg), MANGANESE (</a:t>
            </a:r>
            <a:r>
              <a:rPr lang="en-US" sz="2000" dirty="0" err="1" smtClean="0"/>
              <a:t>Mn</a:t>
            </a:r>
            <a:r>
              <a:rPr lang="en-US" sz="2000" dirty="0" smtClean="0"/>
              <a:t>), IRON (Fe) and SILICON (Si) in a complex form. </a:t>
            </a:r>
            <a:r>
              <a:rPr lang="en-US" sz="2000" dirty="0" smtClean="0"/>
              <a:t>This </a:t>
            </a:r>
            <a:r>
              <a:rPr lang="en-US" sz="2000" dirty="0" smtClean="0"/>
              <a:t>association is possible thanks to the fact that all these elements are found in an organic matrix that allows their natural compatibility.</a:t>
            </a:r>
          </a:p>
          <a:p>
            <a:pPr algn="just"/>
            <a:endParaRPr lang="es-ES" sz="2000" dirty="0" smtClean="0"/>
          </a:p>
          <a:p>
            <a:pPr algn="just"/>
            <a:r>
              <a:rPr lang="en-US" sz="2000" dirty="0" smtClean="0"/>
              <a:t>In the production of </a:t>
            </a:r>
            <a:r>
              <a:rPr lang="en-US" sz="2000" dirty="0" smtClean="0"/>
              <a:t>VNITRO, </a:t>
            </a:r>
            <a:r>
              <a:rPr lang="en-US" sz="2000" dirty="0" smtClean="0"/>
              <a:t>short-chain carboxylic acids of plant and/or food origin are used as modifiers or complements to natural processes.</a:t>
            </a:r>
            <a:endParaRPr lang="es-ES" sz="2000" dirty="0" smtClean="0"/>
          </a:p>
          <a:p>
            <a:pPr algn="just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42091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970" y="426716"/>
            <a:ext cx="7068689" cy="909711"/>
          </a:xfrm>
        </p:spPr>
        <p:txBody>
          <a:bodyPr>
            <a:noAutofit/>
          </a:bodyPr>
          <a:lstStyle/>
          <a:p>
            <a:r>
              <a:rPr lang="es-ES" sz="4400" b="1" dirty="0" smtClean="0"/>
              <a:t>VNITRO, </a:t>
            </a:r>
            <a:r>
              <a:rPr lang="es-ES" sz="4400" b="1" dirty="0" smtClean="0"/>
              <a:t>HOW IT MADE (II</a:t>
            </a:r>
            <a:r>
              <a:rPr lang="es-ES" sz="4400" b="1" dirty="0" smtClean="0"/>
              <a:t>)</a:t>
            </a:r>
            <a:endParaRPr lang="es-ES" sz="44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764088" cy="365125"/>
          </a:xfrm>
        </p:spPr>
        <p:txBody>
          <a:bodyPr/>
          <a:lstStyle/>
          <a:p>
            <a:fld id="{D8D4E297-C349-4D74-9F99-BDD2B8600EB6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1173635" y="1539622"/>
            <a:ext cx="5016164" cy="4439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algn="l"/>
            <a:r>
              <a:rPr lang="es-ES" b="1" dirty="0" smtClean="0"/>
              <a:t>INITIAL PHASE</a:t>
            </a:r>
          </a:p>
          <a:p>
            <a:pPr algn="l">
              <a:buNone/>
            </a:pPr>
            <a:r>
              <a:rPr lang="es-ES" dirty="0" smtClean="0"/>
              <a:t>PLANT TISSUES</a:t>
            </a:r>
          </a:p>
          <a:p>
            <a:pPr algn="l">
              <a:buNone/>
            </a:pPr>
            <a:endParaRPr lang="es-ES" dirty="0" smtClean="0"/>
          </a:p>
          <a:p>
            <a:pPr algn="l"/>
            <a:r>
              <a:rPr lang="es-ES" b="1" dirty="0" smtClean="0"/>
              <a:t>STEP 1</a:t>
            </a:r>
          </a:p>
          <a:p>
            <a:pPr marL="0" indent="0" algn="l">
              <a:buFont typeface="Wingdings" pitchFamily="2" charset="2"/>
              <a:buChar char="§"/>
            </a:pPr>
            <a:r>
              <a:rPr lang="es-ES" dirty="0" smtClean="0"/>
              <a:t> MACERATION</a:t>
            </a:r>
          </a:p>
          <a:p>
            <a:pPr marL="0" indent="0" algn="l">
              <a:buFont typeface="Wingdings" pitchFamily="2" charset="2"/>
              <a:buChar char="§"/>
            </a:pPr>
            <a:r>
              <a:rPr lang="es-ES" dirty="0" smtClean="0"/>
              <a:t> CONCENTRATION, </a:t>
            </a:r>
          </a:p>
          <a:p>
            <a:pPr marL="0" indent="0" algn="l">
              <a:buFont typeface="Wingdings" pitchFamily="2" charset="2"/>
              <a:buChar char="§"/>
            </a:pPr>
            <a:r>
              <a:rPr lang="es-ES" dirty="0" smtClean="0"/>
              <a:t> NATURAL EVOLUTION</a:t>
            </a:r>
            <a:endParaRPr lang="es-ES" dirty="0" smtClean="0"/>
          </a:p>
          <a:p>
            <a:pPr algn="l"/>
            <a:endParaRPr lang="es-ES" dirty="0"/>
          </a:p>
          <a:p>
            <a:pPr algn="l"/>
            <a:r>
              <a:rPr lang="es-ES" dirty="0" smtClean="0"/>
              <a:t>ST</a:t>
            </a:r>
            <a:r>
              <a:rPr lang="es-ES" dirty="0" smtClean="0"/>
              <a:t>EP </a:t>
            </a:r>
            <a:r>
              <a:rPr lang="es-ES" dirty="0"/>
              <a:t>2</a:t>
            </a:r>
          </a:p>
          <a:p>
            <a:pPr marL="0" indent="0" algn="l">
              <a:buNone/>
            </a:pPr>
            <a:r>
              <a:rPr lang="es-ES" dirty="0" smtClean="0"/>
              <a:t>PURIFICATION AND FILTERING</a:t>
            </a:r>
            <a:endParaRPr lang="es-ES" dirty="0"/>
          </a:p>
          <a:p>
            <a:pPr algn="l"/>
            <a:endParaRPr lang="es-ES" dirty="0"/>
          </a:p>
          <a:p>
            <a:pPr algn="l"/>
            <a:endParaRPr lang="es-ES" dirty="0"/>
          </a:p>
        </p:txBody>
      </p:sp>
      <p:pic>
        <p:nvPicPr>
          <p:cNvPr id="6" name="5 Imagen" descr="IMG-20220901-WA0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8078228" y="-544691"/>
            <a:ext cx="3035732" cy="45259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6 Imagen" descr="IMG-20220914-WA0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0231" y="3548578"/>
            <a:ext cx="4572199" cy="3066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23900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5</a:t>
            </a:fld>
            <a:endParaRPr lang="es-ES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203" y="229051"/>
            <a:ext cx="8764723" cy="63736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522748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39824421"/>
              </p:ext>
            </p:extLst>
          </p:nvPr>
        </p:nvGraphicFramePr>
        <p:xfrm>
          <a:off x="430591" y="1451256"/>
          <a:ext cx="9965435" cy="3964806"/>
        </p:xfrm>
        <a:graphic>
          <a:graphicData uri="http://schemas.openxmlformats.org/drawingml/2006/table">
            <a:tbl>
              <a:tblPr/>
              <a:tblGrid>
                <a:gridCol w="49059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1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143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0710">
                <a:tc>
                  <a:txBody>
                    <a:bodyPr/>
                    <a:lstStyle/>
                    <a:p>
                      <a:pPr algn="ctr" rtl="0"/>
                      <a:endParaRPr lang="es-ES" sz="1600" dirty="0">
                        <a:effectLst/>
                        <a:latin typeface="+mn-lt"/>
                      </a:endParaRPr>
                    </a:p>
                  </a:txBody>
                  <a:tcPr marL="9890" marR="9890" marT="9890" marB="9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sz="400">
                          <a:effectLst/>
                        </a:rPr>
                        <a:t/>
                      </a:r>
                      <a:br>
                        <a:rPr lang="es-ES" sz="400">
                          <a:effectLst/>
                        </a:rPr>
                      </a:br>
                      <a:endParaRPr lang="es-ES" sz="400">
                        <a:effectLst/>
                      </a:endParaRPr>
                    </a:p>
                  </a:txBody>
                  <a:tcPr marL="9890" marR="9890" marT="9890" marB="9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s-ES" sz="400" dirty="0">
                        <a:effectLst/>
                      </a:endParaRPr>
                    </a:p>
                  </a:txBody>
                  <a:tcPr marL="9890" marR="9890" marT="9890" marB="9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081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600" dirty="0" smtClean="0">
                        <a:effectLst/>
                        <a:latin typeface="+mn-lt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en-US" sz="1600" dirty="0" smtClean="0"/>
                        <a:t>8 UNITS OF ORGANIC NITROGEN 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600" dirty="0" smtClean="0"/>
                        <a:t>For a continuous foliar application.</a:t>
                      </a:r>
                      <a:endParaRPr lang="es-ES" sz="1600" dirty="0">
                        <a:effectLst/>
                        <a:latin typeface="+mn-lt"/>
                      </a:endParaRPr>
                    </a:p>
                  </a:txBody>
                  <a:tcPr marL="9890" marR="9890" marT="9890" marB="9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sz="400">
                          <a:effectLst/>
                        </a:rPr>
                        <a:t/>
                      </a:r>
                      <a:br>
                        <a:rPr lang="es-ES" sz="400">
                          <a:effectLst/>
                        </a:rPr>
                      </a:br>
                      <a:endParaRPr lang="es-ES" sz="400">
                        <a:effectLst/>
                      </a:endParaRPr>
                    </a:p>
                  </a:txBody>
                  <a:tcPr marL="9890" marR="9890" marT="9890" marB="9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  <a:r>
                        <a:rPr lang="en-US" sz="1600" dirty="0" smtClean="0"/>
                        <a:t>UNITS OF ORGANIC NITROGEN </a:t>
                      </a:r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all types of crops, foliar and irrigation</a:t>
                      </a: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0" marR="9890" marT="9890" marB="9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3327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  <a:r>
                        <a:rPr lang="en-US" sz="1600" dirty="0" smtClean="0"/>
                        <a:t>UNITS ORGANIC NITROGEN </a:t>
                      </a: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AMINOACIDS</a:t>
                      </a:r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en-US" sz="1600" dirty="0" smtClean="0"/>
                        <a:t>For crops with extraordinary needs due to stress</a:t>
                      </a:r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0" marR="9890" marT="9890" marB="9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sz="400" dirty="0">
                          <a:effectLst/>
                        </a:rPr>
                        <a:t/>
                      </a:r>
                      <a:br>
                        <a:rPr lang="es-ES" sz="400" dirty="0">
                          <a:effectLst/>
                        </a:rPr>
                      </a:br>
                      <a:endParaRPr lang="es-ES" sz="400" dirty="0">
                        <a:effectLst/>
                      </a:endParaRPr>
                    </a:p>
                  </a:txBody>
                  <a:tcPr marL="9890" marR="9890" marT="9890" marB="9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E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en-US" sz="1600" dirty="0" smtClean="0"/>
                        <a:t>UNITS OF ORGANIC NITROGE</a:t>
                      </a:r>
                      <a:endParaRPr lang="en-US" sz="1600" dirty="0" smtClean="0"/>
                    </a:p>
                    <a:p>
                      <a:pPr marL="0" algn="ctr" defTabSz="457200" rtl="0" eaLnBrk="1" latinLnBrk="0" hangingPunct="1"/>
                      <a:r>
                        <a:rPr lang="en-US" sz="1600" dirty="0" smtClean="0"/>
                        <a:t>Perfect Solution for greenhouses or direct sowing</a:t>
                      </a:r>
                      <a:endParaRPr lang="es-E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90" marR="9890" marT="9890" marB="98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90663" y="5886614"/>
            <a:ext cx="683339" cy="365125"/>
          </a:xfrm>
        </p:spPr>
        <p:txBody>
          <a:bodyPr/>
          <a:lstStyle/>
          <a:p>
            <a:fld id="{D8D4E297-C349-4D74-9F99-BDD2B8600EB6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826286" y="5697409"/>
            <a:ext cx="910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4 DIFFERENT </a:t>
            </a:r>
            <a:r>
              <a:rPr lang="en-US" b="1" dirty="0" smtClean="0"/>
              <a:t>&amp; SPECIALIZED CONCENTRATIONS</a:t>
            </a:r>
          </a:p>
          <a:p>
            <a:pPr algn="ctr"/>
            <a:r>
              <a:rPr lang="en-US" b="1" dirty="0" smtClean="0"/>
              <a:t>ORGANIC </a:t>
            </a:r>
            <a:r>
              <a:rPr lang="en-US" b="1" dirty="0" smtClean="0"/>
              <a:t>MATRIX: NITROGEN + (Potassium, Calcium</a:t>
            </a:r>
            <a:r>
              <a:rPr lang="en-US" b="1" dirty="0" smtClean="0"/>
              <a:t>, Silicon, Iron and Magnesium</a:t>
            </a:r>
            <a:r>
              <a:rPr lang="en-US" b="1" dirty="0" smtClean="0"/>
              <a:t>)..</a:t>
            </a:r>
            <a:r>
              <a:rPr lang="es-ES" b="1" dirty="0" smtClean="0"/>
              <a:t>.</a:t>
            </a:r>
            <a:endParaRPr lang="es-ES" dirty="0">
              <a:effectLst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037" y="421365"/>
            <a:ext cx="3791503" cy="1337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9207" y="304009"/>
            <a:ext cx="4164058" cy="14688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959" y="2861095"/>
            <a:ext cx="4033165" cy="14226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0102" y="2870924"/>
            <a:ext cx="4138697" cy="14599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46073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912" y="398587"/>
            <a:ext cx="6877017" cy="740898"/>
          </a:xfrm>
        </p:spPr>
        <p:txBody>
          <a:bodyPr>
            <a:noAutofit/>
          </a:bodyPr>
          <a:lstStyle/>
          <a:p>
            <a:r>
              <a:rPr lang="es-ES" sz="4400" b="1" dirty="0" smtClean="0"/>
              <a:t>VNITRO ADVANTAGES</a:t>
            </a:r>
            <a:endParaRPr lang="es-ES" sz="4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2108" y="1541464"/>
            <a:ext cx="8857191" cy="4745036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IMPROVING THE EFFICIENCY OF NUTRITIONAL PRODUCTS</a:t>
            </a:r>
          </a:p>
          <a:p>
            <a:pPr marL="0" lvl="0" indent="0" algn="just">
              <a:buNone/>
            </a:pP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is important to remember that VNITRO contains other </a:t>
            </a:r>
            <a:r>
              <a:rPr 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cations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such as POTASSIUM CALCIUM, MAGNESIUM AND IRON, among others, in its organic matrix, so its application does not lead to deficiencies of these elements caused by antagonism.</a:t>
            </a:r>
          </a:p>
          <a:p>
            <a:pPr marL="0" lvl="0" indent="0" algn="just">
              <a:buNone/>
            </a:pPr>
            <a:endParaRPr lang="en-US" sz="2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Any nutrient of plant origin is MUCH MORE 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EASILY 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ASSEMBLE AND METABOLIZED with less energy effort by the plant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lvl="0" indent="0" algn="just">
              <a:buNone/>
            </a:pPr>
            <a:endParaRPr lang="en-US" sz="2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VNITRO ENRICHES 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SOIL, unlike other forms of 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inorganic  or organic nitrogen, 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which lead to soil contamination due to the accumulation of salts that are not </a:t>
            </a:r>
            <a:r>
              <a:rPr 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bioavailaible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Its organic nature favors the development of microorganisms in the root environment, also contributing to the better assimilation of other nutrients. </a:t>
            </a:r>
          </a:p>
          <a:p>
            <a:pPr marL="0" lvl="0" indent="0" algn="just">
              <a:buNone/>
            </a:pPr>
            <a:endParaRPr lang="en-US" sz="2000" dirty="0" smtClean="0"/>
          </a:p>
          <a:p>
            <a:pPr marL="0" lvl="0" indent="0" algn="just"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its low level of salinity due to its 100% organic origin</a:t>
            </a:r>
            <a:endParaRPr lang="es-E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11059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9709" y="314179"/>
            <a:ext cx="8596668" cy="895643"/>
          </a:xfrm>
        </p:spPr>
        <p:txBody>
          <a:bodyPr>
            <a:noAutofit/>
          </a:bodyPr>
          <a:lstStyle/>
          <a:p>
            <a:r>
              <a:rPr lang="es-ES" sz="4400" b="1" dirty="0" smtClean="0"/>
              <a:t>APPLICATION</a:t>
            </a:r>
            <a:r>
              <a:rPr lang="es-ES" sz="4400" dirty="0" smtClean="0"/>
              <a:t> </a:t>
            </a:r>
            <a:r>
              <a:rPr lang="es-ES" sz="4400" b="1" dirty="0" smtClean="0"/>
              <a:t>&amp; DOSAGE</a:t>
            </a:r>
            <a:r>
              <a:rPr lang="es-ES" sz="4400" dirty="0"/>
              <a:t/>
            </a:r>
            <a:br>
              <a:rPr lang="es-ES" sz="4400" dirty="0"/>
            </a:br>
            <a:endParaRPr lang="es-ES" sz="440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705471" y="1274321"/>
            <a:ext cx="8705816" cy="501393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You must use VNITRO in the same way that you would use any other N</a:t>
            </a:r>
            <a:r>
              <a:rPr lang="en-US" sz="2000" b="1" dirty="0" smtClean="0"/>
              <a:t>itrogenous Liquid Fertilizer, </a:t>
            </a:r>
            <a:r>
              <a:rPr lang="en-US" sz="2000" b="1" dirty="0" smtClean="0"/>
              <a:t>taking into account that its organic nature can multiply its </a:t>
            </a:r>
            <a:r>
              <a:rPr lang="en-US" sz="2000" b="1" dirty="0" smtClean="0"/>
              <a:t>efficiency up </a:t>
            </a:r>
            <a:r>
              <a:rPr lang="en-US" sz="2000" b="1" dirty="0" smtClean="0"/>
              <a:t>to </a:t>
            </a:r>
            <a:r>
              <a:rPr lang="en-US" sz="2000" b="1" dirty="0" smtClean="0"/>
              <a:t>3 or even </a:t>
            </a:r>
            <a:r>
              <a:rPr lang="en-US" sz="2000" b="1" dirty="0" smtClean="0"/>
              <a:t>more, since it </a:t>
            </a:r>
            <a:r>
              <a:rPr lang="en-US" sz="2000" b="1" dirty="0" smtClean="0"/>
              <a:t>is NATURAL </a:t>
            </a:r>
            <a:r>
              <a:rPr lang="en-US" sz="2000" b="1" dirty="0" smtClean="0"/>
              <a:t>ORGANIC NITROGEN</a:t>
            </a:r>
            <a:r>
              <a:rPr lang="en-US" sz="2000" b="1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VNITRO stands out for the synergistic contribution of its elements and its rapid foliar absorption</a:t>
            </a:r>
            <a:r>
              <a:rPr lang="en-US" sz="2000" b="1" dirty="0" smtClean="0"/>
              <a:t>.</a:t>
            </a:r>
          </a:p>
          <a:p>
            <a:pPr>
              <a:buNone/>
            </a:pP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It can be applied by foliar spray or through irrigation systems </a:t>
            </a:r>
            <a:r>
              <a:rPr lang="en-US" sz="2000" b="1" dirty="0" smtClean="0"/>
              <a:t>in any </a:t>
            </a:r>
            <a:r>
              <a:rPr lang="en-US" sz="2000" b="1" dirty="0" smtClean="0"/>
              <a:t>type of crop</a:t>
            </a:r>
            <a:r>
              <a:rPr lang="en-US" sz="2000" b="1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sz="2000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It should be applied at the beginning of the vegetative cycle and during the development stage, </a:t>
            </a:r>
            <a:r>
              <a:rPr lang="en-US" sz="2000" b="1" dirty="0" smtClean="0"/>
              <a:t>in periods </a:t>
            </a:r>
            <a:r>
              <a:rPr lang="en-US" sz="2000" b="1" dirty="0" smtClean="0"/>
              <a:t>of little mineralization and after periods of drought, cold or </a:t>
            </a:r>
            <a:r>
              <a:rPr lang="en-US" sz="2000" b="1" dirty="0" smtClean="0"/>
              <a:t>stress</a:t>
            </a:r>
            <a:endParaRPr lang="es-ES" sz="2000" b="1" dirty="0" smtClean="0"/>
          </a:p>
          <a:p>
            <a:pPr>
              <a:buNone/>
            </a:pPr>
            <a:endParaRPr lang="es-ES" sz="2000" b="1" dirty="0" smtClean="0"/>
          </a:p>
          <a:p>
            <a:pPr>
              <a:buNone/>
            </a:pP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xmlns="" val="407112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7292" y="275198"/>
            <a:ext cx="10046530" cy="1015074"/>
          </a:xfrm>
        </p:spPr>
        <p:txBody>
          <a:bodyPr>
            <a:noAutofit/>
          </a:bodyPr>
          <a:lstStyle/>
          <a:p>
            <a:r>
              <a:rPr lang="es-ES" b="1" dirty="0" smtClean="0"/>
              <a:t>APPLICATION</a:t>
            </a:r>
            <a:r>
              <a:rPr lang="es-ES" dirty="0" smtClean="0"/>
              <a:t> </a:t>
            </a:r>
            <a:r>
              <a:rPr lang="es-ES" b="1" dirty="0" smtClean="0"/>
              <a:t>&amp; DOSAGE. </a:t>
            </a:r>
            <a:r>
              <a:rPr lang="es-ES" b="1" dirty="0" smtClean="0"/>
              <a:t>SAMPLES </a:t>
            </a:r>
            <a:r>
              <a:rPr lang="es-ES" b="1" dirty="0" smtClean="0"/>
              <a:t>(I)</a:t>
            </a:r>
            <a:endParaRPr lang="es-ES" b="1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E297-C349-4D74-9F99-BDD2B8600EB6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747673" y="1434906"/>
            <a:ext cx="9324795" cy="4487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Dosage VNITRO </a:t>
            </a:r>
            <a:r>
              <a:rPr lang="en-US" b="1" dirty="0" smtClean="0"/>
              <a:t>20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The number of applications depends on the type of crop and its </a:t>
            </a:r>
            <a:r>
              <a:rPr lang="en-US" b="1" dirty="0" err="1" smtClean="0"/>
              <a:t>phenological</a:t>
            </a:r>
            <a:r>
              <a:rPr lang="en-US" b="1" dirty="0" smtClean="0"/>
              <a:t> state.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Foliar Application</a:t>
            </a:r>
          </a:p>
          <a:p>
            <a:r>
              <a:rPr lang="en-US" b="1" dirty="0" smtClean="0"/>
              <a:t>Cereals: 5-10 L/ha at the end of </a:t>
            </a:r>
            <a:r>
              <a:rPr lang="en-US" b="1" dirty="0" err="1" smtClean="0"/>
              <a:t>tillering-tillering</a:t>
            </a:r>
            <a:r>
              <a:rPr lang="en-US" b="1" dirty="0" smtClean="0"/>
              <a:t>, 5-10 L/ha in flag leaf and 10-15 </a:t>
            </a:r>
            <a:r>
              <a:rPr lang="en-US" b="1" dirty="0" smtClean="0"/>
              <a:t>L/ha after </a:t>
            </a:r>
            <a:r>
              <a:rPr lang="en-US" b="1" dirty="0" smtClean="0"/>
              <a:t>the appearance of the spike.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Rapeseed: 5-10 L/ha at the beginning of stem elongation ("rosette").</a:t>
            </a:r>
          </a:p>
          <a:p>
            <a:endParaRPr lang="en-US" b="1" dirty="0" smtClean="0"/>
          </a:p>
          <a:p>
            <a:r>
              <a:rPr lang="en-US" b="1" dirty="0" smtClean="0"/>
              <a:t>Vegetables of the </a:t>
            </a:r>
            <a:r>
              <a:rPr lang="en-US" b="1" dirty="0" err="1" smtClean="0"/>
              <a:t>brassica</a:t>
            </a:r>
            <a:r>
              <a:rPr lang="en-US" b="1" dirty="0" smtClean="0"/>
              <a:t> genus, leek, soybean and bean: 5-10 L/ha, with sufficient foliar development.</a:t>
            </a:r>
            <a:endParaRPr lang="es-ES" b="1" dirty="0" smtClean="0"/>
          </a:p>
          <a:p>
            <a:pPr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xmlns="" val="15125870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Personalizado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62328"/>
      </a:hlink>
      <a:folHlink>
        <a:srgbClr val="85DFD0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2042</TotalTime>
  <Words>870</Words>
  <Application>Microsoft Office PowerPoint</Application>
  <PresentationFormat>Personalizado</PresentationFormat>
  <Paragraphs>114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Faceta</vt:lpstr>
      <vt:lpstr>INTRODUCTION TO VNITRO THE GREEN NITROGEN</vt:lpstr>
      <vt:lpstr>VNITRO, THE GREEN NITROGEN </vt:lpstr>
      <vt:lpstr>VNITRO, HOW ITS MADE (I)</vt:lpstr>
      <vt:lpstr>VNITRO, HOW IT MADE (II)</vt:lpstr>
      <vt:lpstr>Diapositiva 5</vt:lpstr>
      <vt:lpstr>Diapositiva 6</vt:lpstr>
      <vt:lpstr>VNITRO ADVANTAGES</vt:lpstr>
      <vt:lpstr>APPLICATION &amp; DOSAGE </vt:lpstr>
      <vt:lpstr>APPLICATION &amp; DOSAGE. SAMPLES (I)</vt:lpstr>
      <vt:lpstr>APPLICATION &amp; DOSAGE. SAMPLES (II)</vt:lpstr>
      <vt:lpstr>APPLICATION &amp; DOSAGE. SAMPLES (III)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INTRODUCCION A VPOTASH EL POTASIO VERDE</dc:title>
  <dc:creator>Hp</dc:creator>
  <cp:lastModifiedBy>AutoBVT</cp:lastModifiedBy>
  <cp:revision>72</cp:revision>
  <dcterms:created xsi:type="dcterms:W3CDTF">2022-09-07T09:22:28Z</dcterms:created>
  <dcterms:modified xsi:type="dcterms:W3CDTF">2022-11-11T10:12:59Z</dcterms:modified>
</cp:coreProperties>
</file>