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57" r:id="rId3"/>
    <p:sldId id="274" r:id="rId4"/>
    <p:sldId id="258" r:id="rId5"/>
    <p:sldId id="262" r:id="rId6"/>
    <p:sldId id="277" r:id="rId7"/>
    <p:sldId id="275" r:id="rId8"/>
    <p:sldId id="268" r:id="rId9"/>
    <p:sldId id="267" r:id="rId10"/>
    <p:sldId id="278" r:id="rId11"/>
    <p:sldId id="265" r:id="rId12"/>
    <p:sldId id="279" r:id="rId13"/>
    <p:sldId id="269" r:id="rId14"/>
    <p:sldId id="270" r:id="rId15"/>
    <p:sldId id="280" r:id="rId16"/>
    <p:sldId id="281" r:id="rId17"/>
    <p:sldId id="272"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59" autoAdjust="0"/>
    <p:restoredTop sz="94660"/>
  </p:normalViewPr>
  <p:slideViewPr>
    <p:cSldViewPr snapToGrid="0">
      <p:cViewPr varScale="1">
        <p:scale>
          <a:sx n="68" d="100"/>
          <a:sy n="68" d="100"/>
        </p:scale>
        <p:origin x="-84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42A3F-53C1-4CA6-BE72-67EEE690265D}" type="datetimeFigureOut">
              <a:rPr lang="es-ES" smtClean="0"/>
              <a:pPr/>
              <a:t>11/11/2022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A670F-F21A-47B4-9308-3AFDAC844FB2}" type="slidenum">
              <a:rPr lang="es-ES" smtClean="0"/>
              <a:pPr/>
              <a:t>‹Nº›</a:t>
            </a:fld>
            <a:endParaRPr lang="es-ES"/>
          </a:p>
        </p:txBody>
      </p:sp>
    </p:spTree>
    <p:extLst>
      <p:ext uri="{BB962C8B-B14F-4D97-AF65-F5344CB8AC3E}">
        <p14:creationId xmlns:p14="http://schemas.microsoft.com/office/powerpoint/2010/main" xmlns="" val="29685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23A670F-F21A-47B4-9308-3AFDAC844FB2}" type="slidenum">
              <a:rPr lang="es-ES" smtClean="0"/>
              <a:pPr/>
              <a:t>1</a:t>
            </a:fld>
            <a:endParaRPr lang="es-ES"/>
          </a:p>
        </p:txBody>
      </p:sp>
    </p:spTree>
    <p:extLst>
      <p:ext uri="{BB962C8B-B14F-4D97-AF65-F5344CB8AC3E}">
        <p14:creationId xmlns:p14="http://schemas.microsoft.com/office/powerpoint/2010/main" xmlns="" val="56520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0B800A-9E31-49B6-9F85-A8E0BD471898}"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141992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34B7D4-7004-4703-A012-F03B98311D98}"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34460299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34B7D4-7004-4703-A012-F03B98311D98}"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131806244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34B7D4-7004-4703-A012-F03B98311D98}"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414461092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34B7D4-7004-4703-A012-F03B98311D98}"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08038833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34B7D4-7004-4703-A012-F03B98311D98}"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384053965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113A89-389E-499B-A35C-E2DABBBD5C86}"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3843182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797613C-C5EE-4884-8AB1-61C13007CEC6}"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107209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DEA82A-1E80-4CFC-931E-04F95ABF5241}"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pic>
        <p:nvPicPr>
          <p:cNvPr id="7" name="Imagen 6"/>
          <p:cNvPicPr>
            <a:picLocks noChangeAspect="1"/>
          </p:cNvPicPr>
          <p:nvPr userDrawn="1"/>
        </p:nvPicPr>
        <p:blipFill>
          <a:blip r:embed="rId2" cstate="print"/>
          <a:stretch>
            <a:fillRect/>
          </a:stretch>
        </p:blipFill>
        <p:spPr>
          <a:xfrm>
            <a:off x="10427381" y="5693202"/>
            <a:ext cx="1441312" cy="918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817996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F8682E9-0F7A-4E81-93AE-8E5F7806BDCB}" type="datetime1">
              <a:rPr lang="es-ES" smtClean="0"/>
              <a:pPr/>
              <a:t>11/11/2022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74147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D25B749-BFEE-472B-9238-5708CFA4B5D0}" type="datetime1">
              <a:rPr lang="es-ES" smtClean="0"/>
              <a:pPr/>
              <a:t>11/11/2022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399516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16C310-8466-4866-A385-4F80755F83AF}" type="datetime1">
              <a:rPr lang="es-ES" smtClean="0"/>
              <a:pPr/>
              <a:t>11/11/2022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393545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F0B6D17-08C7-42D4-A03E-58B2A48B1B21}" type="datetime1">
              <a:rPr lang="es-ES" smtClean="0"/>
              <a:pPr/>
              <a:t>11/11/2022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47734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D1767-CF1B-4336-9134-939171514125}" type="datetime1">
              <a:rPr lang="es-ES" smtClean="0"/>
              <a:pPr/>
              <a:t>11/11/2022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4249687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C092F2-C9F6-49F4-AC11-DF2BE7B436E6}" type="datetime1">
              <a:rPr lang="es-ES" smtClean="0"/>
              <a:pPr/>
              <a:t>11/11/2022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8442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25A5D5F-873A-4ACD-8E8F-B8D67031106E}" type="datetime1">
              <a:rPr lang="es-ES" smtClean="0"/>
              <a:pPr/>
              <a:t>11/11/2022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391239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34B7D4-7004-4703-A012-F03B98311D98}" type="datetime1">
              <a:rPr lang="es-ES" smtClean="0"/>
              <a:pPr/>
              <a:t>11/11/2022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8D4E297-C349-4D74-9F99-BDD2B8600EB6}" type="slidenum">
              <a:rPr lang="es-ES" smtClean="0"/>
              <a:pPr/>
              <a:t>‹Nº›</a:t>
            </a:fld>
            <a:endParaRPr lang="es-ES"/>
          </a:p>
        </p:txBody>
      </p:sp>
    </p:spTree>
    <p:extLst>
      <p:ext uri="{BB962C8B-B14F-4D97-AF65-F5344CB8AC3E}">
        <p14:creationId xmlns:p14="http://schemas.microsoft.com/office/powerpoint/2010/main" xmlns="" val="1777081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outube.com/c/ChamaeFertilizanteNatura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t.me/+VXtcoOEQq1ZjZGZk" TargetMode="External"/><Relationship Id="rId5" Type="http://schemas.openxmlformats.org/officeDocument/2006/relationships/hyperlink" Target="https://api.whatsapp.com/send?phone=34654456601&amp;text=Contacto%20CHAMAE.ES" TargetMode="External"/><Relationship Id="rId4" Type="http://schemas.openxmlformats.org/officeDocument/2006/relationships/hyperlink" Target="mailto:chamae@chamae.es?subject=Contacto%20CHAMAE.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3"/>
          <a:stretch>
            <a:fillRect/>
          </a:stretch>
        </p:blipFill>
        <p:spPr>
          <a:xfrm>
            <a:off x="1774248" y="140680"/>
            <a:ext cx="7144667" cy="4909625"/>
          </a:xfrm>
          <a:prstGeom prst="rect">
            <a:avLst/>
          </a:prstGeom>
          <a:ln>
            <a:noFill/>
          </a:ln>
          <a:effectLst>
            <a:outerShdw blurRad="292100" dist="139700" dir="2700000" algn="tl" rotWithShape="0">
              <a:srgbClr val="333333">
                <a:alpha val="65000"/>
              </a:srgbClr>
            </a:outerShdw>
          </a:effectLst>
        </p:spPr>
      </p:pic>
      <p:sp>
        <p:nvSpPr>
          <p:cNvPr id="7" name="Título 1"/>
          <p:cNvSpPr>
            <a:spLocks noGrp="1"/>
          </p:cNvSpPr>
          <p:nvPr>
            <p:ph type="ctrTitle"/>
          </p:nvPr>
        </p:nvSpPr>
        <p:spPr>
          <a:xfrm>
            <a:off x="970671" y="4979964"/>
            <a:ext cx="7906044" cy="1473827"/>
          </a:xfrm>
        </p:spPr>
        <p:txBody>
          <a:bodyPr>
            <a:normAutofit/>
          </a:bodyPr>
          <a:lstStyle/>
          <a:p>
            <a:r>
              <a:rPr lang="es-ES" sz="4400" b="1" dirty="0" err="1" smtClean="0"/>
              <a:t>Introduction</a:t>
            </a:r>
            <a:r>
              <a:rPr lang="es-ES" sz="4400" b="1" dirty="0" smtClean="0"/>
              <a:t> </a:t>
            </a:r>
            <a:r>
              <a:rPr lang="es-ES" sz="4400" b="1" dirty="0" err="1" smtClean="0"/>
              <a:t>to</a:t>
            </a:r>
            <a:r>
              <a:rPr lang="es-ES" sz="4400" b="1" dirty="0" smtClean="0"/>
              <a:t> </a:t>
            </a:r>
            <a:r>
              <a:rPr lang="es-ES" sz="4400" b="1" dirty="0" err="1" smtClean="0"/>
              <a:t>NanoCalcium</a:t>
            </a:r>
            <a:r>
              <a:rPr lang="es-ES" sz="4400" b="1" dirty="0" smtClean="0"/>
              <a:t> </a:t>
            </a:r>
            <a:r>
              <a:rPr lang="es-ES" sz="4400" b="1" dirty="0"/>
              <a:t/>
            </a:r>
            <a:br>
              <a:rPr lang="es-ES" sz="4400" b="1" dirty="0"/>
            </a:br>
            <a:r>
              <a:rPr lang="es-ES" sz="4400" b="1" dirty="0" smtClean="0">
                <a:solidFill>
                  <a:schemeClr val="accent6">
                    <a:lumMod val="75000"/>
                  </a:schemeClr>
                </a:solidFill>
              </a:rPr>
              <a:t>THE </a:t>
            </a:r>
            <a:r>
              <a:rPr lang="es-ES" sz="4400" b="1" dirty="0" smtClean="0">
                <a:solidFill>
                  <a:schemeClr val="accent6">
                    <a:lumMod val="75000"/>
                  </a:schemeClr>
                </a:solidFill>
              </a:rPr>
              <a:t>EFFICIENT CALCIUM</a:t>
            </a:r>
            <a:endParaRPr lang="es-ES" sz="4400" b="1" dirty="0">
              <a:solidFill>
                <a:schemeClr val="accent6">
                  <a:lumMod val="75000"/>
                </a:schemeClr>
              </a:solidFill>
            </a:endParaRPr>
          </a:p>
        </p:txBody>
      </p:sp>
    </p:spTree>
    <p:extLst>
      <p:ext uri="{BB962C8B-B14F-4D97-AF65-F5344CB8AC3E}">
        <p14:creationId xmlns:p14="http://schemas.microsoft.com/office/powerpoint/2010/main" xmlns="" val="408983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25305"/>
          </a:xfrm>
        </p:spPr>
        <p:txBody>
          <a:bodyPr/>
          <a:lstStyle/>
          <a:p>
            <a:r>
              <a:rPr lang="es-ES" b="1" dirty="0" err="1" smtClean="0"/>
              <a:t>NanoCalcium</a:t>
            </a:r>
            <a:r>
              <a:rPr lang="es-ES" b="1" dirty="0" smtClean="0"/>
              <a:t> </a:t>
            </a:r>
            <a:r>
              <a:rPr lang="es-ES" b="1" dirty="0" smtClean="0"/>
              <a:t>EFFICIENCY </a:t>
            </a:r>
            <a:r>
              <a:rPr lang="es-ES" b="1" dirty="0" err="1" smtClean="0"/>
              <a:t>Sample</a:t>
            </a:r>
            <a:endParaRPr lang="es-ES" dirty="0"/>
          </a:p>
        </p:txBody>
      </p:sp>
      <p:sp>
        <p:nvSpPr>
          <p:cNvPr id="3" name="Marcador de contenido 2"/>
          <p:cNvSpPr>
            <a:spLocks noGrp="1"/>
          </p:cNvSpPr>
          <p:nvPr>
            <p:ph idx="1"/>
          </p:nvPr>
        </p:nvSpPr>
        <p:spPr>
          <a:xfrm>
            <a:off x="677334" y="1484315"/>
            <a:ext cx="8596668" cy="1877864"/>
          </a:xfrm>
        </p:spPr>
        <p:txBody>
          <a:bodyPr>
            <a:noAutofit/>
          </a:bodyPr>
          <a:lstStyle/>
          <a:p>
            <a:pPr marL="0" indent="0" algn="just">
              <a:buNone/>
            </a:pPr>
            <a:r>
              <a:rPr lang="en-US" dirty="0" smtClean="0"/>
              <a:t>Below and just as an example we describe a first application of </a:t>
            </a:r>
            <a:r>
              <a:rPr lang="en-US" b="1" dirty="0" smtClean="0"/>
              <a:t>CHAMAE </a:t>
            </a:r>
            <a:r>
              <a:rPr lang="en-US" b="1" dirty="0" err="1" smtClean="0"/>
              <a:t>NanoCalcium</a:t>
            </a:r>
            <a:r>
              <a:rPr lang="en-US" b="1" dirty="0" smtClean="0"/>
              <a:t> </a:t>
            </a:r>
            <a:r>
              <a:rPr lang="en-US" dirty="0" smtClean="0"/>
              <a:t>in </a:t>
            </a:r>
            <a:r>
              <a:rPr lang="en-US" dirty="0" smtClean="0"/>
              <a:t>an extreme situation and in soils very damaged by mining activity, which are intended to be recovered. The SUPERIORITY, the great benefits and improvements that </a:t>
            </a:r>
            <a:r>
              <a:rPr lang="en-US" b="1" dirty="0" smtClean="0"/>
              <a:t>CHAMAE </a:t>
            </a:r>
            <a:r>
              <a:rPr lang="en-US" b="1" dirty="0" err="1" smtClean="0"/>
              <a:t>NanoCalcium</a:t>
            </a:r>
            <a:r>
              <a:rPr lang="en-US" b="1" dirty="0" smtClean="0"/>
              <a:t> </a:t>
            </a:r>
            <a:r>
              <a:rPr lang="en-US" dirty="0" smtClean="0"/>
              <a:t>entails </a:t>
            </a:r>
            <a:r>
              <a:rPr lang="en-US" dirty="0" smtClean="0"/>
              <a:t>compared to any other calcium amendment or corrector is evident in just one first application.</a:t>
            </a:r>
            <a:endParaRPr lang="es-ES" dirty="0" smtClean="0"/>
          </a:p>
          <a:p>
            <a:pPr marL="0" indent="0" algn="just">
              <a:buNone/>
            </a:pPr>
            <a:endParaRPr lang="es-ES" dirty="0"/>
          </a:p>
          <a:p>
            <a:pPr algn="just"/>
            <a:endParaRPr lang="es-ES" dirty="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10</a:t>
            </a:fld>
            <a:endParaRPr lang="es-ES"/>
          </a:p>
        </p:txBody>
      </p:sp>
      <p:sp>
        <p:nvSpPr>
          <p:cNvPr id="6" name="5 CuadroTexto"/>
          <p:cNvSpPr txBox="1"/>
          <p:nvPr/>
        </p:nvSpPr>
        <p:spPr>
          <a:xfrm>
            <a:off x="689316" y="3193365"/>
            <a:ext cx="8918917" cy="2585323"/>
          </a:xfrm>
          <a:prstGeom prst="rect">
            <a:avLst/>
          </a:prstGeom>
          <a:noFill/>
        </p:spPr>
        <p:txBody>
          <a:bodyPr wrap="square" rtlCol="0">
            <a:spAutoFit/>
          </a:bodyPr>
          <a:lstStyle/>
          <a:p>
            <a:r>
              <a:rPr lang="en-US" b="1" dirty="0" smtClean="0"/>
              <a:t>LOCATION: </a:t>
            </a:r>
            <a:r>
              <a:rPr lang="en-US" dirty="0" smtClean="0"/>
              <a:t>Galicia, Spain</a:t>
            </a:r>
          </a:p>
          <a:p>
            <a:endParaRPr lang="en-US" b="1" dirty="0" smtClean="0"/>
          </a:p>
          <a:p>
            <a:r>
              <a:rPr lang="en-US" b="1" dirty="0" smtClean="0"/>
              <a:t>PROBLEM: </a:t>
            </a:r>
            <a:r>
              <a:rPr lang="en-US" dirty="0" smtClean="0"/>
              <a:t>Soils after mining extraction were left without structure to carry out a crop. Initially, 2,000 kg of </a:t>
            </a:r>
            <a:r>
              <a:rPr lang="en-US" dirty="0" err="1" smtClean="0"/>
              <a:t>magnesian</a:t>
            </a:r>
            <a:r>
              <a:rPr lang="en-US" dirty="0" smtClean="0"/>
              <a:t> lime were applied for each hectare to correct the pH and calcium of the soil.</a:t>
            </a:r>
          </a:p>
          <a:p>
            <a:endParaRPr lang="en-US" b="1" dirty="0" smtClean="0"/>
          </a:p>
          <a:p>
            <a:r>
              <a:rPr lang="en-US" b="1" dirty="0" smtClean="0"/>
              <a:t>APPLICATION TEST WITH NANOCALCIUM: </a:t>
            </a:r>
            <a:r>
              <a:rPr lang="en-US" dirty="0" smtClean="0"/>
              <a:t>800 </a:t>
            </a:r>
            <a:r>
              <a:rPr lang="en-US" dirty="0" smtClean="0"/>
              <a:t>grams of </a:t>
            </a:r>
            <a:r>
              <a:rPr lang="en-US" b="1" dirty="0" smtClean="0"/>
              <a:t>CHAMAE </a:t>
            </a:r>
            <a:r>
              <a:rPr lang="en-US" b="1" dirty="0" err="1" smtClean="0"/>
              <a:t>NanoCalcium</a:t>
            </a:r>
            <a:r>
              <a:rPr lang="en-US" dirty="0" smtClean="0"/>
              <a:t> applied </a:t>
            </a:r>
            <a:r>
              <a:rPr lang="en-US" dirty="0" smtClean="0"/>
              <a:t>per hectare with a volume of 400 liters of broth gave the following optimal results for correcting soil pH and calcium.</a:t>
            </a:r>
            <a:endParaRPr lang="es-ES" dirty="0"/>
          </a:p>
        </p:txBody>
      </p:sp>
    </p:spTree>
    <p:extLst>
      <p:ext uri="{BB962C8B-B14F-4D97-AF65-F5344CB8AC3E}">
        <p14:creationId xmlns:p14="http://schemas.microsoft.com/office/powerpoint/2010/main" xmlns="" val="1797806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0721" y="356376"/>
            <a:ext cx="8930903" cy="825305"/>
          </a:xfrm>
        </p:spPr>
        <p:txBody>
          <a:bodyPr>
            <a:normAutofit/>
          </a:bodyPr>
          <a:lstStyle/>
          <a:p>
            <a:r>
              <a:rPr lang="es-ES" b="1" dirty="0" err="1" smtClean="0"/>
              <a:t>NanoCalcium</a:t>
            </a:r>
            <a:r>
              <a:rPr lang="es-ES" b="1" dirty="0" smtClean="0"/>
              <a:t> </a:t>
            </a:r>
            <a:r>
              <a:rPr lang="es-ES" b="1" dirty="0" smtClean="0"/>
              <a:t>EFFICIENCY </a:t>
            </a:r>
            <a:r>
              <a:rPr lang="es-ES" b="1" dirty="0" err="1" smtClean="0"/>
              <a:t>Analitycs</a:t>
            </a:r>
            <a:r>
              <a:rPr lang="es-ES" b="1" dirty="0" smtClean="0"/>
              <a:t> (II</a:t>
            </a:r>
            <a:r>
              <a:rPr lang="es-ES" b="1" dirty="0" smtClean="0"/>
              <a:t>)</a:t>
            </a:r>
            <a:endParaRPr lang="es-ES" dirty="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11</a:t>
            </a:fld>
            <a:endParaRPr lang="es-ES"/>
          </a:p>
        </p:txBody>
      </p:sp>
      <p:pic>
        <p:nvPicPr>
          <p:cNvPr id="9" name="8 Imagen" descr="analitica-comparativa-calcio.png"/>
          <p:cNvPicPr>
            <a:picLocks noChangeAspect="1"/>
          </p:cNvPicPr>
          <p:nvPr/>
        </p:nvPicPr>
        <p:blipFill>
          <a:blip r:embed="rId2"/>
          <a:stretch>
            <a:fillRect/>
          </a:stretch>
        </p:blipFill>
        <p:spPr>
          <a:xfrm>
            <a:off x="1786597" y="1107922"/>
            <a:ext cx="7174523" cy="55224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9780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0722" y="356376"/>
            <a:ext cx="8973106" cy="825305"/>
          </a:xfrm>
        </p:spPr>
        <p:txBody>
          <a:bodyPr>
            <a:normAutofit fontScale="90000"/>
          </a:bodyPr>
          <a:lstStyle/>
          <a:p>
            <a:r>
              <a:rPr lang="es-ES" b="1" dirty="0" smtClean="0"/>
              <a:t>EFFICIENCY </a:t>
            </a:r>
            <a:r>
              <a:rPr lang="es-ES" b="1" dirty="0" smtClean="0"/>
              <a:t>of </a:t>
            </a:r>
            <a:r>
              <a:rPr lang="es-ES" b="1" dirty="0" err="1" smtClean="0"/>
              <a:t>NanoCalcium</a:t>
            </a:r>
            <a:r>
              <a:rPr lang="es-ES" b="1" dirty="0" smtClean="0"/>
              <a:t>, CONCLUSIONS (I</a:t>
            </a:r>
            <a:r>
              <a:rPr lang="es-ES" b="1" dirty="0" smtClean="0"/>
              <a:t>)</a:t>
            </a:r>
            <a:endParaRPr lang="es-ES" dirty="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12</a:t>
            </a:fld>
            <a:endParaRPr lang="es-ES"/>
          </a:p>
        </p:txBody>
      </p:sp>
      <p:sp>
        <p:nvSpPr>
          <p:cNvPr id="6" name="5 CuadroTexto"/>
          <p:cNvSpPr txBox="1"/>
          <p:nvPr/>
        </p:nvSpPr>
        <p:spPr>
          <a:xfrm>
            <a:off x="539487" y="1165832"/>
            <a:ext cx="9476709" cy="6186309"/>
          </a:xfrm>
          <a:prstGeom prst="rect">
            <a:avLst/>
          </a:prstGeom>
          <a:noFill/>
        </p:spPr>
        <p:txBody>
          <a:bodyPr wrap="square" rtlCol="0">
            <a:spAutoFit/>
          </a:bodyPr>
          <a:lstStyle/>
          <a:p>
            <a:r>
              <a:rPr lang="en-US" b="1" dirty="0" smtClean="0"/>
              <a:t>Results with only 1 APPLICATION 800 grams of </a:t>
            </a:r>
            <a:r>
              <a:rPr lang="en-US" b="1" dirty="0" smtClean="0"/>
              <a:t>CHAMAE </a:t>
            </a:r>
            <a:r>
              <a:rPr lang="en-US" b="1" dirty="0" err="1" smtClean="0"/>
              <a:t>NanoCalcium</a:t>
            </a:r>
            <a:r>
              <a:rPr lang="en-US" b="1" dirty="0" smtClean="0"/>
              <a:t> in </a:t>
            </a:r>
            <a:r>
              <a:rPr lang="en-US" b="1" dirty="0" smtClean="0"/>
              <a:t>1 </a:t>
            </a:r>
            <a:r>
              <a:rPr lang="en-US" b="1" dirty="0" smtClean="0"/>
              <a:t>hectare of </a:t>
            </a:r>
            <a:r>
              <a:rPr lang="en-US" b="1" dirty="0" smtClean="0"/>
              <a:t>damaged soil.</a:t>
            </a:r>
          </a:p>
          <a:p>
            <a:endParaRPr lang="en-US" b="1" dirty="0" smtClean="0"/>
          </a:p>
          <a:p>
            <a:r>
              <a:rPr lang="en-US" b="1" dirty="0" smtClean="0"/>
              <a:t>Initial soil pH 4.98</a:t>
            </a:r>
          </a:p>
          <a:p>
            <a:r>
              <a:rPr lang="en-US" b="1" dirty="0" smtClean="0"/>
              <a:t>Soil pH after one application 5.69</a:t>
            </a:r>
          </a:p>
          <a:p>
            <a:endParaRPr lang="en-US" b="1" dirty="0" smtClean="0"/>
          </a:p>
          <a:p>
            <a:r>
              <a:rPr lang="en-US" b="1" dirty="0" smtClean="0"/>
              <a:t>The pH increased 0.72 units with just one application. It is important to take into account the adverse conditions during the test, which was carried out in Galicia in autumn during the rainy season that washed the soil.</a:t>
            </a:r>
          </a:p>
          <a:p>
            <a:endParaRPr lang="en-US" b="1" dirty="0" smtClean="0"/>
          </a:p>
          <a:p>
            <a:r>
              <a:rPr lang="en-US" b="1" dirty="0" smtClean="0"/>
              <a:t>Calcium level in soil before application: 247.7 mg/ Kg.</a:t>
            </a:r>
          </a:p>
          <a:p>
            <a:r>
              <a:rPr lang="en-US" b="1" dirty="0" smtClean="0"/>
              <a:t>Calcium level in soil after applying CHAMAE </a:t>
            </a:r>
            <a:r>
              <a:rPr lang="en-US" b="1" dirty="0" err="1" smtClean="0"/>
              <a:t>NanoCalcium</a:t>
            </a:r>
            <a:r>
              <a:rPr lang="en-US" b="1" dirty="0" smtClean="0"/>
              <a:t> : </a:t>
            </a:r>
            <a:r>
              <a:rPr lang="en-US" b="1" dirty="0" smtClean="0"/>
              <a:t>588.8 mg/ Kg.</a:t>
            </a:r>
          </a:p>
          <a:p>
            <a:endParaRPr lang="en-US" b="1" dirty="0" smtClean="0"/>
          </a:p>
          <a:p>
            <a:r>
              <a:rPr lang="en-US" b="1" dirty="0" smtClean="0"/>
              <a:t>The calcium level after application exceeds twice the initial value. Only with two more applications the reference values for calcium would have been reached since CHAMAE </a:t>
            </a:r>
            <a:r>
              <a:rPr lang="en-US" b="1" dirty="0" err="1" smtClean="0"/>
              <a:t>NanoCalcium</a:t>
            </a:r>
            <a:r>
              <a:rPr lang="en-US" b="1" dirty="0" smtClean="0"/>
              <a:t> not </a:t>
            </a:r>
            <a:r>
              <a:rPr lang="en-US" b="1" dirty="0" smtClean="0"/>
              <a:t>only provides calcium but also favors the microbial activity of the soil and therefore the release and availability of calcium as well as other elements necessary for the plant.</a:t>
            </a:r>
            <a:r>
              <a:rPr lang="es-ES" b="1" dirty="0" smtClean="0"/>
              <a:t>.</a:t>
            </a:r>
            <a:endParaRPr lang="es-ES" b="1" dirty="0" smtClean="0"/>
          </a:p>
          <a:p>
            <a:endParaRPr lang="es-ES" b="1" dirty="0" smtClean="0"/>
          </a:p>
          <a:p>
            <a:r>
              <a:rPr lang="es-ES" b="1" dirty="0" smtClean="0"/>
              <a:t/>
            </a:r>
            <a:br>
              <a:rPr lang="es-ES" b="1" dirty="0" smtClean="0"/>
            </a:br>
            <a:endParaRPr lang="es-ES" b="1" dirty="0" smtClean="0"/>
          </a:p>
          <a:p>
            <a:endParaRPr lang="es-ES" dirty="0"/>
          </a:p>
        </p:txBody>
      </p:sp>
    </p:spTree>
    <p:extLst>
      <p:ext uri="{BB962C8B-B14F-4D97-AF65-F5344CB8AC3E}">
        <p14:creationId xmlns:p14="http://schemas.microsoft.com/office/powerpoint/2010/main" xmlns="" val="179780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fld id="{D8D4E297-C349-4D74-9F99-BDD2B8600EB6}" type="slidenum">
              <a:rPr lang="es-ES" smtClean="0"/>
              <a:pPr/>
              <a:t>13</a:t>
            </a:fld>
            <a:endParaRPr lang="es-ES"/>
          </a:p>
        </p:txBody>
      </p:sp>
      <p:sp>
        <p:nvSpPr>
          <p:cNvPr id="10" name="Título 1"/>
          <p:cNvSpPr>
            <a:spLocks noGrp="1"/>
          </p:cNvSpPr>
          <p:nvPr>
            <p:ph type="title"/>
          </p:nvPr>
        </p:nvSpPr>
        <p:spPr>
          <a:xfrm>
            <a:off x="550722" y="356376"/>
            <a:ext cx="8973106" cy="825305"/>
          </a:xfrm>
        </p:spPr>
        <p:txBody>
          <a:bodyPr>
            <a:normAutofit fontScale="90000"/>
          </a:bodyPr>
          <a:lstStyle/>
          <a:p>
            <a:r>
              <a:rPr lang="es-ES" b="1" dirty="0" smtClean="0"/>
              <a:t>EFFICIENCY of </a:t>
            </a:r>
            <a:r>
              <a:rPr lang="es-ES" b="1" dirty="0" err="1" smtClean="0"/>
              <a:t>NanoCalcium</a:t>
            </a:r>
            <a:r>
              <a:rPr lang="es-ES" b="1" dirty="0" smtClean="0"/>
              <a:t>, CONCLUSIONS(II</a:t>
            </a:r>
            <a:r>
              <a:rPr lang="es-ES" b="1" dirty="0" smtClean="0"/>
              <a:t>)</a:t>
            </a:r>
            <a:endParaRPr lang="es-ES" dirty="0"/>
          </a:p>
        </p:txBody>
      </p:sp>
      <p:sp>
        <p:nvSpPr>
          <p:cNvPr id="11" name="10 CuadroTexto"/>
          <p:cNvSpPr txBox="1"/>
          <p:nvPr/>
        </p:nvSpPr>
        <p:spPr>
          <a:xfrm>
            <a:off x="436098" y="1519312"/>
            <a:ext cx="9622302" cy="4154984"/>
          </a:xfrm>
          <a:prstGeom prst="rect">
            <a:avLst/>
          </a:prstGeom>
          <a:noFill/>
        </p:spPr>
        <p:txBody>
          <a:bodyPr wrap="square" rtlCol="0">
            <a:spAutoFit/>
          </a:bodyPr>
          <a:lstStyle/>
          <a:p>
            <a:pPr>
              <a:buFont typeface="Arial" pitchFamily="34" charset="0"/>
              <a:buChar char="•"/>
            </a:pPr>
            <a:r>
              <a:rPr lang="en-US" sz="2400" b="1" dirty="0" smtClean="0">
                <a:solidFill>
                  <a:schemeClr val="tx1">
                    <a:lumMod val="75000"/>
                    <a:lumOff val="25000"/>
                  </a:schemeClr>
                </a:solidFill>
              </a:rPr>
              <a:t> Soil </a:t>
            </a:r>
            <a:r>
              <a:rPr lang="en-US" sz="2400" b="1" dirty="0" smtClean="0">
                <a:solidFill>
                  <a:schemeClr val="tx1">
                    <a:lumMod val="75000"/>
                    <a:lumOff val="25000"/>
                  </a:schemeClr>
                </a:solidFill>
              </a:rPr>
              <a:t>conductivity before application 0.11 </a:t>
            </a:r>
            <a:r>
              <a:rPr lang="en-US" sz="2400" b="1" dirty="0" err="1" smtClean="0">
                <a:solidFill>
                  <a:schemeClr val="tx1">
                    <a:lumMod val="75000"/>
                    <a:lumOff val="25000"/>
                  </a:schemeClr>
                </a:solidFill>
              </a:rPr>
              <a:t>mΩ</a:t>
            </a:r>
            <a:r>
              <a:rPr lang="en-US" sz="2400" b="1" dirty="0" smtClean="0">
                <a:solidFill>
                  <a:schemeClr val="tx1">
                    <a:lumMod val="75000"/>
                    <a:lumOff val="25000"/>
                  </a:schemeClr>
                </a:solidFill>
              </a:rPr>
              <a:t>/cm</a:t>
            </a:r>
          </a:p>
          <a:p>
            <a:pPr>
              <a:buFont typeface="Arial" pitchFamily="34" charset="0"/>
              <a:buChar char="•"/>
            </a:pPr>
            <a:r>
              <a:rPr lang="en-US" sz="2400" b="1" dirty="0" smtClean="0">
                <a:solidFill>
                  <a:schemeClr val="tx1">
                    <a:lumMod val="75000"/>
                    <a:lumOff val="25000"/>
                  </a:schemeClr>
                </a:solidFill>
              </a:rPr>
              <a:t> Soil </a:t>
            </a:r>
            <a:r>
              <a:rPr lang="en-US" sz="2400" b="1" dirty="0" smtClean="0">
                <a:solidFill>
                  <a:schemeClr val="tx1">
                    <a:lumMod val="75000"/>
                    <a:lumOff val="25000"/>
                  </a:schemeClr>
                </a:solidFill>
              </a:rPr>
              <a:t>conductivity after applying 0.055 </a:t>
            </a:r>
            <a:r>
              <a:rPr lang="en-US" sz="2400" b="1" dirty="0" err="1" smtClean="0">
                <a:solidFill>
                  <a:schemeClr val="tx1">
                    <a:lumMod val="75000"/>
                    <a:lumOff val="25000"/>
                  </a:schemeClr>
                </a:solidFill>
              </a:rPr>
              <a:t>mΩ</a:t>
            </a:r>
            <a:r>
              <a:rPr lang="en-US" sz="2400" b="1" dirty="0" smtClean="0">
                <a:solidFill>
                  <a:schemeClr val="tx1">
                    <a:lumMod val="75000"/>
                    <a:lumOff val="25000"/>
                  </a:schemeClr>
                </a:solidFill>
              </a:rPr>
              <a:t>/cm</a:t>
            </a:r>
          </a:p>
          <a:p>
            <a:pPr>
              <a:buFont typeface="Arial" pitchFamily="34" charset="0"/>
              <a:buChar char="•"/>
            </a:pPr>
            <a:endParaRPr lang="en-US" sz="2400" b="1" dirty="0" smtClean="0">
              <a:solidFill>
                <a:schemeClr val="tx1">
                  <a:lumMod val="75000"/>
                  <a:lumOff val="25000"/>
                </a:schemeClr>
              </a:solidFill>
            </a:endParaRPr>
          </a:p>
          <a:p>
            <a:r>
              <a:rPr lang="en-US" sz="2400" b="1" dirty="0" smtClean="0">
                <a:solidFill>
                  <a:schemeClr val="tx1">
                    <a:lumMod val="75000"/>
                    <a:lumOff val="25000"/>
                  </a:schemeClr>
                </a:solidFill>
              </a:rPr>
              <a:t>More nutrient but less conductivity.</a:t>
            </a:r>
          </a:p>
          <a:p>
            <a:pPr>
              <a:buFont typeface="Arial" pitchFamily="34" charset="0"/>
              <a:buChar char="•"/>
            </a:pPr>
            <a:endParaRPr lang="en-US" sz="2400" b="1" dirty="0" smtClean="0">
              <a:solidFill>
                <a:schemeClr val="tx1">
                  <a:lumMod val="75000"/>
                  <a:lumOff val="25000"/>
                </a:schemeClr>
              </a:solidFill>
            </a:endParaRPr>
          </a:p>
          <a:p>
            <a:pPr>
              <a:buFont typeface="Arial" pitchFamily="34" charset="0"/>
              <a:buChar char="•"/>
            </a:pPr>
            <a:r>
              <a:rPr lang="en-US" sz="2400" b="1" dirty="0" smtClean="0">
                <a:solidFill>
                  <a:schemeClr val="tx1">
                    <a:lumMod val="75000"/>
                    <a:lumOff val="25000"/>
                  </a:schemeClr>
                </a:solidFill>
              </a:rPr>
              <a:t>I </a:t>
            </a:r>
            <a:r>
              <a:rPr lang="en-US" sz="2400" b="1" dirty="0" err="1" smtClean="0">
                <a:solidFill>
                  <a:schemeClr val="tx1">
                    <a:lumMod val="75000"/>
                    <a:lumOff val="25000"/>
                  </a:schemeClr>
                </a:solidFill>
              </a:rPr>
              <a:t>ts</a:t>
            </a:r>
            <a:r>
              <a:rPr lang="en-US" sz="2400" b="1" dirty="0" smtClean="0">
                <a:solidFill>
                  <a:schemeClr val="tx1">
                    <a:lumMod val="75000"/>
                    <a:lumOff val="25000"/>
                  </a:schemeClr>
                </a:solidFill>
              </a:rPr>
              <a:t> </a:t>
            </a:r>
            <a:r>
              <a:rPr lang="en-US" sz="2400" b="1" dirty="0" smtClean="0">
                <a:solidFill>
                  <a:schemeClr val="tx1">
                    <a:lumMod val="75000"/>
                    <a:lumOff val="25000"/>
                  </a:schemeClr>
                </a:solidFill>
              </a:rPr>
              <a:t>incorporation into the </a:t>
            </a:r>
            <a:r>
              <a:rPr lang="en-US" sz="2400" b="1" dirty="0" err="1" smtClean="0">
                <a:solidFill>
                  <a:schemeClr val="tx1">
                    <a:lumMod val="75000"/>
                    <a:lumOff val="25000"/>
                  </a:schemeClr>
                </a:solidFill>
              </a:rPr>
              <a:t>humic</a:t>
            </a:r>
            <a:r>
              <a:rPr lang="en-US" sz="2400" b="1" dirty="0" smtClean="0">
                <a:solidFill>
                  <a:schemeClr val="tx1">
                    <a:lumMod val="75000"/>
                    <a:lumOff val="25000"/>
                  </a:schemeClr>
                </a:solidFill>
              </a:rPr>
              <a:t> clay complex and the activation of the decomposing mechanisms of the microorganisms that improve the quality of the soil are demonstrated.</a:t>
            </a:r>
            <a:endParaRPr lang="es-ES" sz="2400" dirty="0"/>
          </a:p>
          <a:p>
            <a:r>
              <a:rPr lang="es-ES" sz="2400" dirty="0"/>
              <a:t> </a:t>
            </a:r>
            <a:endParaRPr lang="es-ES" sz="2400" dirty="0" smtClean="0"/>
          </a:p>
          <a:p>
            <a:endParaRPr lang="es-ES" sz="2400" dirty="0"/>
          </a:p>
          <a:p>
            <a:endParaRPr lang="es-ES" sz="2400" dirty="0"/>
          </a:p>
        </p:txBody>
      </p:sp>
    </p:spTree>
    <p:extLst>
      <p:ext uri="{BB962C8B-B14F-4D97-AF65-F5344CB8AC3E}">
        <p14:creationId xmlns:p14="http://schemas.microsoft.com/office/powerpoint/2010/main" xmlns="" val="4071125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306" y="458077"/>
            <a:ext cx="8867775" cy="723609"/>
          </a:xfrm>
        </p:spPr>
        <p:txBody>
          <a:bodyPr>
            <a:normAutofit/>
          </a:bodyPr>
          <a:lstStyle/>
          <a:p>
            <a:r>
              <a:rPr lang="es-ES" b="1" dirty="0" err="1" smtClean="0"/>
              <a:t>NanoCalcium</a:t>
            </a:r>
            <a:r>
              <a:rPr lang="es-ES" b="1" dirty="0" smtClean="0"/>
              <a:t>: DOSAGE &amp; APPICATION</a:t>
            </a:r>
            <a:endParaRPr lang="es-ES"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xmlns="" val="3227319523"/>
              </p:ext>
            </p:extLst>
          </p:nvPr>
        </p:nvGraphicFramePr>
        <p:xfrm>
          <a:off x="547907" y="1225961"/>
          <a:ext cx="10396757" cy="4934190"/>
        </p:xfrm>
        <a:graphic>
          <a:graphicData uri="http://schemas.openxmlformats.org/drawingml/2006/table">
            <a:tbl>
              <a:tblPr firstRow="1" firstCol="1" bandRow="1"/>
              <a:tblGrid>
                <a:gridCol w="2491760"/>
                <a:gridCol w="2534207"/>
                <a:gridCol w="5370790"/>
              </a:tblGrid>
              <a:tr h="234809">
                <a:tc>
                  <a:txBody>
                    <a:bodyPr/>
                    <a:lstStyle/>
                    <a:p>
                      <a:pPr algn="ctr">
                        <a:lnSpc>
                          <a:spcPct val="107000"/>
                        </a:lnSpc>
                        <a:spcAft>
                          <a:spcPts val="0"/>
                        </a:spcAft>
                      </a:pPr>
                      <a:r>
                        <a:rPr lang="es-ES" sz="14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CROP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190" marR="9190" marT="9190" marB="9190" anchor="b">
                    <a:lnL w="38100" cap="flat" cmpd="sng" algn="ctr">
                      <a:solidFill>
                        <a:srgbClr val="E7E7E7"/>
                      </a:solidFill>
                      <a:prstDash val="solid"/>
                      <a:round/>
                      <a:headEnd type="none" w="med" len="med"/>
                      <a:tailEnd type="none" w="med" len="med"/>
                    </a:lnL>
                    <a:lnR w="38100" cap="flat" cmpd="sng" algn="ctr">
                      <a:solidFill>
                        <a:srgbClr val="E7E7E7"/>
                      </a:solidFill>
                      <a:prstDash val="solid"/>
                      <a:round/>
                      <a:headEnd type="none" w="med" len="med"/>
                      <a:tailEnd type="none" w="med" len="med"/>
                    </a:lnR>
                    <a:lnT w="38100" cap="flat" cmpd="sng" algn="ctr">
                      <a:solidFill>
                        <a:srgbClr val="E7E7E7"/>
                      </a:solidFill>
                      <a:prstDash val="solid"/>
                      <a:round/>
                      <a:headEnd type="none" w="med" len="med"/>
                      <a:tailEnd type="none" w="med" len="med"/>
                    </a:lnT>
                    <a:lnB w="38100" cap="flat" cmpd="sng" algn="ctr">
                      <a:solidFill>
                        <a:srgbClr val="E7E7E7"/>
                      </a:solidFill>
                      <a:prstDash val="solid"/>
                      <a:round/>
                      <a:headEnd type="none" w="med" len="med"/>
                      <a:tailEnd type="none" w="med" len="med"/>
                    </a:lnB>
                    <a:solidFill>
                      <a:srgbClr val="64A026"/>
                    </a:solidFill>
                  </a:tcPr>
                </a:tc>
                <a:tc>
                  <a:txBody>
                    <a:bodyPr/>
                    <a:lstStyle/>
                    <a:p>
                      <a:pPr algn="l">
                        <a:lnSpc>
                          <a:spcPct val="107000"/>
                        </a:lnSpc>
                        <a:spcAft>
                          <a:spcPts val="0"/>
                        </a:spcAft>
                      </a:pPr>
                      <a:r>
                        <a:rPr lang="es-ES" sz="14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DOSAGE PER APPLICATION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190" marR="9190" marT="9190" marB="9190" anchor="b">
                    <a:lnL w="38100" cap="flat" cmpd="sng" algn="ctr">
                      <a:solidFill>
                        <a:srgbClr val="E7E7E7"/>
                      </a:solidFill>
                      <a:prstDash val="solid"/>
                      <a:round/>
                      <a:headEnd type="none" w="med" len="med"/>
                      <a:tailEnd type="none" w="med" len="med"/>
                    </a:lnL>
                    <a:lnR w="38100" cap="flat" cmpd="sng" algn="ctr">
                      <a:solidFill>
                        <a:srgbClr val="E7E7E7"/>
                      </a:solidFill>
                      <a:prstDash val="solid"/>
                      <a:round/>
                      <a:headEnd type="none" w="med" len="med"/>
                      <a:tailEnd type="none" w="med" len="med"/>
                    </a:lnR>
                    <a:lnT w="38100" cap="flat" cmpd="sng" algn="ctr">
                      <a:solidFill>
                        <a:srgbClr val="E7E7E7"/>
                      </a:solidFill>
                      <a:prstDash val="solid"/>
                      <a:round/>
                      <a:headEnd type="none" w="med" len="med"/>
                      <a:tailEnd type="none" w="med" len="med"/>
                    </a:lnT>
                    <a:lnB w="38100" cap="flat" cmpd="sng" algn="ctr">
                      <a:solidFill>
                        <a:srgbClr val="E7E7E7"/>
                      </a:solidFill>
                      <a:prstDash val="solid"/>
                      <a:round/>
                      <a:headEnd type="none" w="med" len="med"/>
                      <a:tailEnd type="none" w="med" len="med"/>
                    </a:lnB>
                    <a:solidFill>
                      <a:srgbClr val="64A026"/>
                    </a:solidFill>
                  </a:tcPr>
                </a:tc>
                <a:tc>
                  <a:txBody>
                    <a:bodyPr/>
                    <a:lstStyle/>
                    <a:p>
                      <a:pPr algn="ctr">
                        <a:lnSpc>
                          <a:spcPct val="107000"/>
                        </a:lnSpc>
                        <a:spcAft>
                          <a:spcPts val="0"/>
                        </a:spcAft>
                      </a:pPr>
                      <a:r>
                        <a:rPr lang="es-ES" sz="1400" b="1" dirty="0" smtClean="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APPLICATION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190" marR="9190" marT="9190" marB="9190" anchor="b">
                    <a:lnL w="38100" cap="flat" cmpd="sng" algn="ctr">
                      <a:solidFill>
                        <a:srgbClr val="E7E7E7"/>
                      </a:solidFill>
                      <a:prstDash val="solid"/>
                      <a:round/>
                      <a:headEnd type="none" w="med" len="med"/>
                      <a:tailEnd type="none" w="med" len="med"/>
                    </a:lnL>
                    <a:lnR w="38100" cap="flat" cmpd="sng" algn="ctr">
                      <a:solidFill>
                        <a:srgbClr val="E7E7E7"/>
                      </a:solidFill>
                      <a:prstDash val="solid"/>
                      <a:round/>
                      <a:headEnd type="none" w="med" len="med"/>
                      <a:tailEnd type="none" w="med" len="med"/>
                    </a:lnR>
                    <a:lnT w="38100" cap="flat" cmpd="sng" algn="ctr">
                      <a:solidFill>
                        <a:srgbClr val="E7E7E7"/>
                      </a:solidFill>
                      <a:prstDash val="solid"/>
                      <a:round/>
                      <a:headEnd type="none" w="med" len="med"/>
                      <a:tailEnd type="none" w="med" len="med"/>
                    </a:lnT>
                    <a:lnB w="38100" cap="flat" cmpd="sng" algn="ctr">
                      <a:solidFill>
                        <a:srgbClr val="E7E7E7"/>
                      </a:solidFill>
                      <a:prstDash val="solid"/>
                      <a:round/>
                      <a:headEnd type="none" w="med" len="med"/>
                      <a:tailEnd type="none" w="med" len="med"/>
                    </a:lnB>
                    <a:solidFill>
                      <a:srgbClr val="64A026"/>
                    </a:solidFill>
                  </a:tcPr>
                </a:tc>
              </a:tr>
              <a:tr h="669431">
                <a:tc>
                  <a:txBody>
                    <a:bodyPr/>
                    <a:lstStyle/>
                    <a:p>
                      <a:pPr algn="l">
                        <a:lnSpc>
                          <a:spcPct val="107000"/>
                        </a:lnSpc>
                        <a:spcAft>
                          <a:spcPts val="0"/>
                        </a:spcAft>
                      </a:pPr>
                      <a:r>
                        <a:rPr lang="es-ES" sz="1400" b="1" dirty="0" smtClean="0">
                          <a:solidFill>
                            <a:srgbClr val="000000"/>
                          </a:solidFill>
                          <a:effectLst/>
                          <a:latin typeface="+mj-lt"/>
                          <a:ea typeface="Times New Roman" panose="02020603050405020304" pitchFamily="18" charset="0"/>
                          <a:cs typeface="Calibri" panose="020F0502020204030204" pitchFamily="34" charset="0"/>
                        </a:rPr>
                        <a:t>OLIVE TREES</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w="38100" cap="flat" cmpd="sng" algn="ctr">
                      <a:solidFill>
                        <a:srgbClr val="E7E7E7"/>
                      </a:solidFill>
                      <a:prstDash val="solid"/>
                      <a:round/>
                      <a:headEnd type="none" w="med" len="med"/>
                      <a:tailEnd type="none" w="med" len="med"/>
                    </a:lnT>
                    <a:lnB>
                      <a:noFill/>
                    </a:lnB>
                    <a:solidFill>
                      <a:srgbClr val="C5E0B3"/>
                    </a:solidFill>
                  </a:tcPr>
                </a:tc>
                <a:tc>
                  <a:txBody>
                    <a:bodyPr/>
                    <a:lstStyle/>
                    <a:p>
                      <a:pPr algn="l">
                        <a:lnSpc>
                          <a:spcPct val="107000"/>
                        </a:lnSpc>
                        <a:spcAft>
                          <a:spcPts val="800"/>
                        </a:spcAft>
                      </a:pPr>
                      <a:r>
                        <a:rPr lang="es-ES" sz="1400" b="1" dirty="0" smtClean="0">
                          <a:solidFill>
                            <a:srgbClr val="000000"/>
                          </a:solidFill>
                          <a:effectLst/>
                          <a:latin typeface="+mj-lt"/>
                          <a:ea typeface="Times New Roman" panose="02020603050405020304" pitchFamily="18" charset="0"/>
                          <a:cs typeface="Calibri" panose="020F0502020204030204" pitchFamily="34" charset="0"/>
                        </a:rPr>
                        <a:t>200 </a:t>
                      </a:r>
                      <a:r>
                        <a:rPr lang="es-ES" sz="1400" b="1" dirty="0">
                          <a:solidFill>
                            <a:srgbClr val="000000"/>
                          </a:solidFill>
                          <a:effectLst/>
                          <a:latin typeface="+mj-lt"/>
                          <a:ea typeface="Times New Roman" panose="02020603050405020304" pitchFamily="18" charset="0"/>
                          <a:cs typeface="Calibri" panose="020F0502020204030204" pitchFamily="34" charset="0"/>
                        </a:rPr>
                        <a:t>a </a:t>
                      </a:r>
                      <a:r>
                        <a:rPr lang="es-ES" sz="1400" b="1" dirty="0" smtClean="0">
                          <a:solidFill>
                            <a:srgbClr val="000000"/>
                          </a:solidFill>
                          <a:effectLst/>
                          <a:latin typeface="+mj-lt"/>
                          <a:ea typeface="Times New Roman" panose="02020603050405020304" pitchFamily="18" charset="0"/>
                          <a:cs typeface="Calibri" panose="020F0502020204030204" pitchFamily="34" charset="0"/>
                        </a:rPr>
                        <a:t>500 </a:t>
                      </a:r>
                      <a:r>
                        <a:rPr lang="es-ES" sz="1400" b="1" dirty="0">
                          <a:solidFill>
                            <a:srgbClr val="000000"/>
                          </a:solidFill>
                          <a:effectLst/>
                          <a:latin typeface="+mj-lt"/>
                          <a:ea typeface="Times New Roman" panose="02020603050405020304" pitchFamily="18" charset="0"/>
                          <a:cs typeface="Calibri" panose="020F0502020204030204" pitchFamily="34" charset="0"/>
                        </a:rPr>
                        <a:t>cc/Hl</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w="38100" cap="flat" cmpd="sng" algn="ctr">
                      <a:solidFill>
                        <a:srgbClr val="E7E7E7"/>
                      </a:solidFill>
                      <a:prstDash val="solid"/>
                      <a:round/>
                      <a:headEnd type="none" w="med" len="med"/>
                      <a:tailEnd type="none" w="med" len="med"/>
                    </a:lnT>
                    <a:lnB>
                      <a:noFill/>
                    </a:lnB>
                    <a:solidFill>
                      <a:srgbClr val="C5E0B3"/>
                    </a:solidFill>
                  </a:tcPr>
                </a:tc>
                <a:tc>
                  <a:txBody>
                    <a:bodyPr/>
                    <a:lstStyle/>
                    <a:p>
                      <a:pPr algn="l">
                        <a:lnSpc>
                          <a:spcPct val="107000"/>
                        </a:lnSpc>
                        <a:spcAft>
                          <a:spcPts val="0"/>
                        </a:spcAft>
                      </a:pPr>
                      <a:r>
                        <a:rPr lang="en-US" sz="1400" b="1" dirty="0" smtClean="0">
                          <a:effectLst/>
                          <a:latin typeface="+mj-lt"/>
                          <a:ea typeface="Times New Roman" panose="02020603050405020304" pitchFamily="18" charset="0"/>
                          <a:cs typeface="Calibri" panose="020F0502020204030204" pitchFamily="34" charset="0"/>
                        </a:rPr>
                        <a:t>FOLIAR: from 200 to 500 ml in 100 liters of water, 3 or 4 repetitions, every 3 weeks, starting the first one after fruit set.</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w="38100" cap="flat" cmpd="sng" algn="ctr">
                      <a:solidFill>
                        <a:srgbClr val="E7E7E7"/>
                      </a:solidFill>
                      <a:prstDash val="solid"/>
                      <a:round/>
                      <a:headEnd type="none" w="med" len="med"/>
                      <a:tailEnd type="none" w="med" len="med"/>
                    </a:lnT>
                    <a:lnB>
                      <a:noFill/>
                    </a:lnB>
                    <a:solidFill>
                      <a:srgbClr val="C5E0B3"/>
                    </a:solidFill>
                  </a:tcPr>
                </a:tc>
              </a:tr>
              <a:tr h="234809">
                <a:tc>
                  <a:txBody>
                    <a:bodyPr/>
                    <a:lstStyle/>
                    <a:p>
                      <a:pPr algn="l">
                        <a:lnSpc>
                          <a:spcPct val="107000"/>
                        </a:lnSpc>
                        <a:spcAft>
                          <a:spcPts val="0"/>
                        </a:spcAft>
                      </a:pPr>
                      <a:r>
                        <a:rPr lang="es-ES" sz="1400" b="1" dirty="0">
                          <a:effectLst/>
                          <a:latin typeface="+mj-lt"/>
                          <a:ea typeface="Times New Roman" panose="02020603050405020304" pitchFamily="18" charset="0"/>
                          <a:cs typeface="Calibri" panose="020F0502020204030204" pitchFamily="34" charset="0"/>
                        </a:rPr>
                        <a:t> </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C5E0B3"/>
                    </a:solidFill>
                  </a:tcPr>
                </a:tc>
                <a:tc>
                  <a:txBody>
                    <a:bodyPr/>
                    <a:lstStyle/>
                    <a:p>
                      <a:pPr algn="l">
                        <a:lnSpc>
                          <a:spcPct val="107000"/>
                        </a:lnSpc>
                        <a:spcAft>
                          <a:spcPts val="800"/>
                        </a:spcAft>
                      </a:pPr>
                      <a:r>
                        <a:rPr lang="es-ES" sz="1400" b="1" dirty="0" smtClean="0">
                          <a:effectLst/>
                          <a:latin typeface="+mj-lt"/>
                          <a:ea typeface="Times New Roman" panose="02020603050405020304" pitchFamily="18" charset="0"/>
                          <a:cs typeface="Calibri" panose="020F0502020204030204" pitchFamily="34" charset="0"/>
                        </a:rPr>
                        <a:t>5 </a:t>
                      </a:r>
                      <a:r>
                        <a:rPr lang="es-ES" sz="1400" b="1" dirty="0" err="1" smtClean="0">
                          <a:effectLst/>
                          <a:latin typeface="+mj-lt"/>
                          <a:ea typeface="Times New Roman" panose="02020603050405020304" pitchFamily="18" charset="0"/>
                          <a:cs typeface="Calibri" panose="020F0502020204030204" pitchFamily="34" charset="0"/>
                        </a:rPr>
                        <a:t>liters</a:t>
                      </a:r>
                      <a:r>
                        <a:rPr lang="es-ES" sz="1400" b="1" dirty="0" smtClean="0">
                          <a:effectLst/>
                          <a:latin typeface="+mj-lt"/>
                          <a:ea typeface="Times New Roman" panose="02020603050405020304" pitchFamily="18" charset="0"/>
                          <a:cs typeface="Calibri" panose="020F0502020204030204" pitchFamily="34" charset="0"/>
                        </a:rPr>
                        <a:t>/Ha-</a:t>
                      </a:r>
                      <a:r>
                        <a:rPr lang="es-ES" sz="1400" b="1" dirty="0" err="1" smtClean="0">
                          <a:effectLst/>
                          <a:latin typeface="+mj-lt"/>
                          <a:ea typeface="Times New Roman" panose="02020603050405020304" pitchFamily="18" charset="0"/>
                          <a:cs typeface="Calibri" panose="020F0502020204030204" pitchFamily="34" charset="0"/>
                        </a:rPr>
                        <a:t>year</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C5E0B3"/>
                    </a:solidFill>
                  </a:tcPr>
                </a:tc>
                <a:tc>
                  <a:txBody>
                    <a:bodyPr/>
                    <a:lstStyle/>
                    <a:p>
                      <a:pPr algn="l">
                        <a:lnSpc>
                          <a:spcPct val="107000"/>
                        </a:lnSpc>
                        <a:spcAft>
                          <a:spcPts val="0"/>
                        </a:spcAft>
                      </a:pPr>
                      <a:r>
                        <a:rPr lang="es-ES" sz="1400" b="1" dirty="0" smtClean="0">
                          <a:effectLst/>
                          <a:latin typeface="+mj-lt"/>
                          <a:ea typeface="Times New Roman" panose="02020603050405020304" pitchFamily="18" charset="0"/>
                          <a:cs typeface="Calibri" panose="020F0502020204030204" pitchFamily="34" charset="0"/>
                        </a:rPr>
                        <a:t>IRRIGATION</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C5E0B3"/>
                    </a:solidFill>
                  </a:tcPr>
                </a:tc>
              </a:tr>
              <a:tr h="234809">
                <a:tc>
                  <a:txBody>
                    <a:bodyPr/>
                    <a:lstStyle/>
                    <a:p>
                      <a:pPr algn="l">
                        <a:lnSpc>
                          <a:spcPct val="107000"/>
                        </a:lnSpc>
                        <a:spcAft>
                          <a:spcPts val="0"/>
                        </a:spcAft>
                        <a:tabLst>
                          <a:tab pos="920750" algn="l"/>
                        </a:tabLst>
                      </a:pPr>
                      <a:r>
                        <a:rPr lang="es-ES" sz="1400" b="1" dirty="0">
                          <a:solidFill>
                            <a:srgbClr val="000000"/>
                          </a:solidFill>
                          <a:effectLst/>
                          <a:latin typeface="+mj-lt"/>
                          <a:ea typeface="Times New Roman" panose="02020603050405020304" pitchFamily="18" charset="0"/>
                          <a:cs typeface="Calibri" panose="020F0502020204030204" pitchFamily="34" charset="0"/>
                        </a:rPr>
                        <a:t> </a:t>
                      </a:r>
                      <a:r>
                        <a:rPr lang="es-ES" sz="1400" b="1" dirty="0" smtClean="0">
                          <a:solidFill>
                            <a:srgbClr val="000000"/>
                          </a:solidFill>
                          <a:effectLst/>
                          <a:latin typeface="+mj-lt"/>
                          <a:ea typeface="Times New Roman" panose="02020603050405020304" pitchFamily="18" charset="0"/>
                          <a:cs typeface="Calibri" panose="020F0502020204030204" pitchFamily="34" charset="0"/>
                        </a:rPr>
                        <a:t>FRUIT TREES</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7CAAC"/>
                    </a:solidFill>
                  </a:tcPr>
                </a:tc>
                <a:tc>
                  <a:txBody>
                    <a:bodyPr/>
                    <a:lstStyle/>
                    <a:p>
                      <a:pPr algn="l">
                        <a:lnSpc>
                          <a:spcPct val="107000"/>
                        </a:lnSpc>
                        <a:spcAft>
                          <a:spcPts val="800"/>
                        </a:spcAft>
                      </a:pPr>
                      <a:r>
                        <a:rPr lang="es-ES" sz="1400" b="1" dirty="0" smtClean="0">
                          <a:effectLst/>
                          <a:latin typeface="+mj-lt"/>
                          <a:ea typeface="Times New Roman" panose="02020603050405020304" pitchFamily="18" charset="0"/>
                          <a:cs typeface="Calibri" panose="020F0502020204030204" pitchFamily="34" charset="0"/>
                        </a:rPr>
                        <a:t>5 </a:t>
                      </a:r>
                      <a:r>
                        <a:rPr lang="es-ES" sz="1400" b="1" dirty="0" err="1" smtClean="0">
                          <a:effectLst/>
                          <a:latin typeface="+mj-lt"/>
                          <a:ea typeface="Times New Roman" panose="02020603050405020304" pitchFamily="18" charset="0"/>
                          <a:cs typeface="Calibri" panose="020F0502020204030204" pitchFamily="34" charset="0"/>
                        </a:rPr>
                        <a:t>liters</a:t>
                      </a:r>
                      <a:r>
                        <a:rPr lang="es-ES" sz="1400" b="1" dirty="0" smtClean="0">
                          <a:effectLst/>
                          <a:latin typeface="+mj-lt"/>
                          <a:ea typeface="Times New Roman" panose="02020603050405020304" pitchFamily="18" charset="0"/>
                          <a:cs typeface="Calibri" panose="020F0502020204030204" pitchFamily="34" charset="0"/>
                        </a:rPr>
                        <a:t>/Ha-</a:t>
                      </a:r>
                      <a:r>
                        <a:rPr lang="es-ES" sz="1400" b="1" dirty="0" err="1" smtClean="0">
                          <a:effectLst/>
                          <a:latin typeface="+mj-lt"/>
                          <a:ea typeface="Times New Roman" panose="02020603050405020304" pitchFamily="18" charset="0"/>
                          <a:cs typeface="Calibri" panose="020F0502020204030204" pitchFamily="34" charset="0"/>
                        </a:rPr>
                        <a:t>year</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7CAAC"/>
                    </a:solidFill>
                  </a:tcPr>
                </a:tc>
                <a:tc>
                  <a:txBody>
                    <a:bodyPr/>
                    <a:lstStyle/>
                    <a:p>
                      <a:pPr algn="l">
                        <a:lnSpc>
                          <a:spcPct val="107000"/>
                        </a:lnSpc>
                        <a:spcAft>
                          <a:spcPts val="0"/>
                        </a:spcAft>
                      </a:pPr>
                      <a:r>
                        <a:rPr lang="es-ES" sz="1400" b="1" kern="1200" dirty="0" smtClean="0">
                          <a:solidFill>
                            <a:schemeClr val="tx1"/>
                          </a:solidFill>
                          <a:effectLst/>
                          <a:latin typeface="+mn-lt"/>
                          <a:ea typeface="Times New Roman" panose="02020603050405020304" pitchFamily="18" charset="0"/>
                          <a:cs typeface="Calibri" panose="020F0502020204030204" pitchFamily="34" charset="0"/>
                        </a:rPr>
                        <a:t>IRRIGATION</a:t>
                      </a:r>
                      <a:endParaRPr lang="es-ES" sz="1400" b="1" kern="1200" dirty="0">
                        <a:solidFill>
                          <a:schemeClr val="tx1"/>
                        </a:solidFill>
                        <a:effectLst/>
                        <a:latin typeface="+mn-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7CAAC"/>
                    </a:solidFill>
                  </a:tcPr>
                </a:tc>
              </a:tr>
              <a:tr h="452120">
                <a:tc>
                  <a:txBody>
                    <a:bodyPr/>
                    <a:lstStyle/>
                    <a:p>
                      <a:pPr algn="l">
                        <a:lnSpc>
                          <a:spcPct val="107000"/>
                        </a:lnSpc>
                        <a:spcAft>
                          <a:spcPts val="0"/>
                        </a:spcAft>
                      </a:pPr>
                      <a:r>
                        <a:rPr lang="es-ES" sz="1400" b="1">
                          <a:effectLst/>
                          <a:latin typeface="+mj-lt"/>
                          <a:ea typeface="Times New Roman" panose="02020603050405020304" pitchFamily="18" charset="0"/>
                          <a:cs typeface="Calibri" panose="020F0502020204030204" pitchFamily="34" charset="0"/>
                        </a:rPr>
                        <a:t> </a:t>
                      </a:r>
                      <a:endParaRPr lang="es-ES" sz="1400" b="1">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7CAAC"/>
                    </a:solidFill>
                  </a:tcPr>
                </a:tc>
                <a:tc>
                  <a:txBody>
                    <a:bodyPr/>
                    <a:lstStyle/>
                    <a:p>
                      <a:pPr algn="l">
                        <a:lnSpc>
                          <a:spcPct val="107000"/>
                        </a:lnSpc>
                        <a:spcAft>
                          <a:spcPts val="800"/>
                        </a:spcAft>
                      </a:pPr>
                      <a:r>
                        <a:rPr lang="es-ES" sz="1400" b="1" dirty="0">
                          <a:solidFill>
                            <a:srgbClr val="000000"/>
                          </a:solidFill>
                          <a:effectLst/>
                          <a:latin typeface="+mj-lt"/>
                          <a:ea typeface="Times New Roman" panose="02020603050405020304" pitchFamily="18" charset="0"/>
                          <a:cs typeface="Calibri" panose="020F0502020204030204" pitchFamily="34" charset="0"/>
                        </a:rPr>
                        <a:t>2</a:t>
                      </a:r>
                      <a:r>
                        <a:rPr lang="es-ES" sz="1400" b="1" dirty="0" smtClean="0">
                          <a:solidFill>
                            <a:srgbClr val="000000"/>
                          </a:solidFill>
                          <a:effectLst/>
                          <a:latin typeface="+mj-lt"/>
                          <a:ea typeface="Times New Roman" panose="02020603050405020304" pitchFamily="18" charset="0"/>
                          <a:cs typeface="Calibri" panose="020F0502020204030204" pitchFamily="34" charset="0"/>
                        </a:rPr>
                        <a:t>00 </a:t>
                      </a:r>
                      <a:r>
                        <a:rPr lang="es-ES" sz="1400" b="1" dirty="0">
                          <a:solidFill>
                            <a:srgbClr val="000000"/>
                          </a:solidFill>
                          <a:effectLst/>
                          <a:latin typeface="+mj-lt"/>
                          <a:ea typeface="Times New Roman" panose="02020603050405020304" pitchFamily="18" charset="0"/>
                          <a:cs typeface="Calibri" panose="020F0502020204030204" pitchFamily="34" charset="0"/>
                        </a:rPr>
                        <a:t>a </a:t>
                      </a:r>
                      <a:r>
                        <a:rPr lang="es-ES" sz="1400" b="1" dirty="0" smtClean="0">
                          <a:solidFill>
                            <a:srgbClr val="000000"/>
                          </a:solidFill>
                          <a:effectLst/>
                          <a:latin typeface="+mj-lt"/>
                          <a:ea typeface="Times New Roman" panose="02020603050405020304" pitchFamily="18" charset="0"/>
                          <a:cs typeface="Calibri" panose="020F0502020204030204" pitchFamily="34" charset="0"/>
                        </a:rPr>
                        <a:t>500 </a:t>
                      </a:r>
                      <a:r>
                        <a:rPr lang="es-ES" sz="1400" b="1" dirty="0" err="1" smtClean="0">
                          <a:solidFill>
                            <a:srgbClr val="000000"/>
                          </a:solidFill>
                          <a:effectLst/>
                          <a:latin typeface="+mj-lt"/>
                          <a:ea typeface="Times New Roman" panose="02020603050405020304" pitchFamily="18" charset="0"/>
                          <a:cs typeface="Calibri" panose="020F0502020204030204" pitchFamily="34" charset="0"/>
                        </a:rPr>
                        <a:t>cc</a:t>
                      </a:r>
                      <a:r>
                        <a:rPr lang="es-ES" sz="1400" b="1" dirty="0" smtClean="0">
                          <a:solidFill>
                            <a:srgbClr val="000000"/>
                          </a:solidFill>
                          <a:effectLst/>
                          <a:latin typeface="+mj-lt"/>
                          <a:ea typeface="Times New Roman" panose="02020603050405020304" pitchFamily="18" charset="0"/>
                          <a:cs typeface="Calibri" panose="020F0502020204030204" pitchFamily="34" charset="0"/>
                        </a:rPr>
                        <a:t>/Hl</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7CAAC"/>
                    </a:solidFill>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400" b="1" dirty="0" smtClean="0">
                          <a:solidFill>
                            <a:srgbClr val="000000"/>
                          </a:solidFill>
                          <a:effectLst/>
                          <a:latin typeface="+mj-lt"/>
                          <a:ea typeface="Calibri" panose="020F0502020204030204" pitchFamily="34" charset="0"/>
                          <a:cs typeface="Calibri" panose="020F0502020204030204" pitchFamily="34" charset="0"/>
                        </a:rPr>
                        <a:t>FOLIAR: From 3 to 5 applications beginning the first with the fall of the petals with intervals of 2 to 3 weeks</a:t>
                      </a:r>
                      <a:endParaRPr lang="es-ES" sz="1400" b="1" dirty="0" smtClean="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7CAAC"/>
                    </a:solidFill>
                  </a:tcPr>
                </a:tc>
              </a:tr>
              <a:tr h="234809">
                <a:tc>
                  <a:txBody>
                    <a:bodyPr/>
                    <a:lstStyle/>
                    <a:p>
                      <a:pPr algn="l">
                        <a:lnSpc>
                          <a:spcPct val="107000"/>
                        </a:lnSpc>
                        <a:spcAft>
                          <a:spcPts val="800"/>
                        </a:spcAft>
                      </a:pPr>
                      <a:r>
                        <a:rPr lang="es-ES" sz="1400" b="1" dirty="0">
                          <a:effectLst/>
                          <a:latin typeface="+mj-lt"/>
                          <a:ea typeface="Times New Roman" panose="02020603050405020304" pitchFamily="18" charset="0"/>
                          <a:cs typeface="Calibri" panose="020F0502020204030204" pitchFamily="34" charset="0"/>
                        </a:rPr>
                        <a:t> </a:t>
                      </a:r>
                      <a:r>
                        <a:rPr lang="es-ES" sz="1400" b="1" dirty="0" smtClean="0">
                          <a:effectLst/>
                          <a:latin typeface="+mj-lt"/>
                          <a:ea typeface="Times New Roman" panose="02020603050405020304" pitchFamily="18" charset="0"/>
                          <a:cs typeface="Calibri" panose="020F0502020204030204" pitchFamily="34" charset="0"/>
                        </a:rPr>
                        <a:t>CÍTRUS</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FC000"/>
                    </a:solidFill>
                  </a:tcPr>
                </a:tc>
                <a:tc>
                  <a:txBody>
                    <a:bodyPr/>
                    <a:lstStyle/>
                    <a:p>
                      <a:pPr algn="l">
                        <a:lnSpc>
                          <a:spcPct val="107000"/>
                        </a:lnSpc>
                        <a:spcAft>
                          <a:spcPts val="800"/>
                        </a:spcAft>
                      </a:pPr>
                      <a:r>
                        <a:rPr lang="es-ES" sz="1400" b="1" dirty="0" smtClean="0">
                          <a:effectLst/>
                          <a:latin typeface="+mj-lt"/>
                          <a:ea typeface="Times New Roman" panose="02020603050405020304" pitchFamily="18" charset="0"/>
                          <a:cs typeface="Calibri" panose="020F0502020204030204" pitchFamily="34" charset="0"/>
                        </a:rPr>
                        <a:t>5 </a:t>
                      </a:r>
                      <a:r>
                        <a:rPr lang="es-ES" sz="1400" b="1" dirty="0" err="1" smtClean="0">
                          <a:effectLst/>
                          <a:latin typeface="+mj-lt"/>
                          <a:ea typeface="Times New Roman" panose="02020603050405020304" pitchFamily="18" charset="0"/>
                          <a:cs typeface="Calibri" panose="020F0502020204030204" pitchFamily="34" charset="0"/>
                        </a:rPr>
                        <a:t>liters</a:t>
                      </a:r>
                      <a:r>
                        <a:rPr lang="es-ES" sz="1400" b="1" dirty="0" smtClean="0">
                          <a:effectLst/>
                          <a:latin typeface="+mj-lt"/>
                          <a:ea typeface="Times New Roman" panose="02020603050405020304" pitchFamily="18" charset="0"/>
                          <a:cs typeface="Calibri" panose="020F0502020204030204" pitchFamily="34" charset="0"/>
                        </a:rPr>
                        <a:t>/Ha-año</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FC000"/>
                    </a:solidFill>
                  </a:tcPr>
                </a:tc>
                <a:tc>
                  <a:txBody>
                    <a:bodyPr/>
                    <a:lstStyle/>
                    <a:p>
                      <a:pPr algn="l">
                        <a:lnSpc>
                          <a:spcPct val="107000"/>
                        </a:lnSpc>
                        <a:spcAft>
                          <a:spcPts val="0"/>
                        </a:spcAft>
                      </a:pPr>
                      <a:r>
                        <a:rPr lang="es-ES" sz="1400" b="1" dirty="0" smtClean="0">
                          <a:effectLst/>
                          <a:latin typeface="+mj-lt"/>
                          <a:ea typeface="Times New Roman" panose="02020603050405020304" pitchFamily="18" charset="0"/>
                          <a:cs typeface="Calibri" panose="020F0502020204030204" pitchFamily="34" charset="0"/>
                        </a:rPr>
                        <a:t>FERTIRRIEGO</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FC000"/>
                    </a:solidFill>
                  </a:tcPr>
                </a:tc>
              </a:tr>
              <a:tr h="844127">
                <a:tc>
                  <a:txBody>
                    <a:bodyPr/>
                    <a:lstStyle/>
                    <a:p>
                      <a:pPr algn="l">
                        <a:lnSpc>
                          <a:spcPct val="107000"/>
                        </a:lnSpc>
                        <a:spcAft>
                          <a:spcPts val="800"/>
                        </a:spcAft>
                      </a:pPr>
                      <a:r>
                        <a:rPr lang="es-ES" sz="1400" b="1" dirty="0">
                          <a:effectLst/>
                          <a:latin typeface="+mj-lt"/>
                          <a:ea typeface="Times New Roman" panose="02020603050405020304" pitchFamily="18" charset="0"/>
                          <a:cs typeface="Calibri" panose="020F0502020204030204" pitchFamily="34" charset="0"/>
                        </a:rPr>
                        <a:t> </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FC000"/>
                    </a:solidFill>
                  </a:tcPr>
                </a:tc>
                <a:tc>
                  <a:txBody>
                    <a:bodyPr/>
                    <a:lstStyle/>
                    <a:p>
                      <a:pPr algn="l">
                        <a:lnSpc>
                          <a:spcPct val="107000"/>
                        </a:lnSpc>
                        <a:spcAft>
                          <a:spcPts val="800"/>
                        </a:spcAft>
                      </a:pPr>
                      <a:r>
                        <a:rPr lang="es-ES" sz="1400" b="1" dirty="0">
                          <a:solidFill>
                            <a:srgbClr val="000000"/>
                          </a:solidFill>
                          <a:effectLst/>
                          <a:latin typeface="+mj-lt"/>
                          <a:ea typeface="Times New Roman" panose="02020603050405020304" pitchFamily="18" charset="0"/>
                          <a:cs typeface="Calibri" panose="020F0502020204030204" pitchFamily="34" charset="0"/>
                        </a:rPr>
                        <a:t>200 a 500 </a:t>
                      </a:r>
                      <a:r>
                        <a:rPr lang="es-ES" sz="1400" b="1" dirty="0" err="1" smtClean="0">
                          <a:solidFill>
                            <a:srgbClr val="000000"/>
                          </a:solidFill>
                          <a:effectLst/>
                          <a:latin typeface="+mj-lt"/>
                          <a:ea typeface="Times New Roman" panose="02020603050405020304" pitchFamily="18" charset="0"/>
                          <a:cs typeface="Calibri" panose="020F0502020204030204" pitchFamily="34" charset="0"/>
                        </a:rPr>
                        <a:t>cc</a:t>
                      </a:r>
                      <a:r>
                        <a:rPr lang="es-ES" sz="1400" b="1" dirty="0" smtClean="0">
                          <a:solidFill>
                            <a:srgbClr val="000000"/>
                          </a:solidFill>
                          <a:effectLst/>
                          <a:latin typeface="+mj-lt"/>
                          <a:ea typeface="Times New Roman" panose="02020603050405020304" pitchFamily="18" charset="0"/>
                          <a:cs typeface="Calibri" panose="020F0502020204030204" pitchFamily="34" charset="0"/>
                        </a:rPr>
                        <a:t>/Hl</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FC000"/>
                    </a:solidFill>
                  </a:tcPr>
                </a:tc>
                <a:tc>
                  <a:txBody>
                    <a:bodyPr/>
                    <a:lstStyle/>
                    <a:p>
                      <a:pPr algn="l"/>
                      <a:r>
                        <a:rPr lang="en-US" sz="1400" b="1" dirty="0" smtClean="0">
                          <a:effectLst/>
                          <a:latin typeface="+mj-lt"/>
                          <a:ea typeface="Times New Roman" panose="02020603050405020304" pitchFamily="18" charset="0"/>
                          <a:cs typeface="Calibri" panose="020F0502020204030204" pitchFamily="34" charset="0"/>
                        </a:rPr>
                        <a:t>FOLIAR: from 200 to 500 ml in 100 liters of water, 3 or 4 repetitions, every 3 weeks, starting the first one after fruit set.</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FC000"/>
                    </a:solidFill>
                  </a:tcPr>
                </a:tc>
              </a:tr>
              <a:tr h="234809">
                <a:tc>
                  <a:txBody>
                    <a:bodyPr/>
                    <a:lstStyle/>
                    <a:p>
                      <a:pPr algn="l">
                        <a:lnSpc>
                          <a:spcPct val="107000"/>
                        </a:lnSpc>
                        <a:spcAft>
                          <a:spcPts val="0"/>
                        </a:spcAft>
                      </a:pPr>
                      <a:r>
                        <a:rPr lang="es-ES" sz="1400" b="1" dirty="0">
                          <a:effectLst/>
                          <a:latin typeface="+mj-lt"/>
                          <a:ea typeface="Times New Roman" panose="02020603050405020304" pitchFamily="18" charset="0"/>
                          <a:cs typeface="Calibri" panose="020F0502020204030204" pitchFamily="34" charset="0"/>
                        </a:rPr>
                        <a:t> </a:t>
                      </a:r>
                      <a:r>
                        <a:rPr lang="es-ES" sz="1400" b="1" dirty="0" smtClean="0">
                          <a:effectLst/>
                          <a:latin typeface="+mj-lt"/>
                          <a:ea typeface="Times New Roman" panose="02020603050405020304" pitchFamily="18" charset="0"/>
                          <a:cs typeface="Calibri" panose="020F0502020204030204" pitchFamily="34" charset="0"/>
                        </a:rPr>
                        <a:t>VINEYARD</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4B083"/>
                    </a:solidFill>
                  </a:tcPr>
                </a:tc>
                <a:tc>
                  <a:txBody>
                    <a:bodyPr/>
                    <a:lstStyle/>
                    <a:p>
                      <a:pPr algn="l">
                        <a:lnSpc>
                          <a:spcPct val="107000"/>
                        </a:lnSpc>
                        <a:spcAft>
                          <a:spcPts val="800"/>
                        </a:spcAft>
                      </a:pPr>
                      <a:r>
                        <a:rPr lang="es-ES" sz="1400" b="1" dirty="0" smtClean="0">
                          <a:effectLst/>
                          <a:latin typeface="+mj-lt"/>
                          <a:ea typeface="Times New Roman" panose="02020603050405020304" pitchFamily="18" charset="0"/>
                          <a:cs typeface="Calibri" panose="020F0502020204030204" pitchFamily="34" charset="0"/>
                        </a:rPr>
                        <a:t>5 </a:t>
                      </a:r>
                      <a:r>
                        <a:rPr lang="es-ES" sz="1400" b="1" dirty="0" err="1" smtClean="0">
                          <a:effectLst/>
                          <a:latin typeface="+mj-lt"/>
                          <a:ea typeface="Times New Roman" panose="02020603050405020304" pitchFamily="18" charset="0"/>
                          <a:cs typeface="Calibri" panose="020F0502020204030204" pitchFamily="34" charset="0"/>
                        </a:rPr>
                        <a:t>liters</a:t>
                      </a:r>
                      <a:r>
                        <a:rPr lang="es-ES" sz="1400" b="1" dirty="0" smtClean="0">
                          <a:effectLst/>
                          <a:latin typeface="+mj-lt"/>
                          <a:ea typeface="Times New Roman" panose="02020603050405020304" pitchFamily="18" charset="0"/>
                          <a:cs typeface="Calibri" panose="020F0502020204030204" pitchFamily="34" charset="0"/>
                        </a:rPr>
                        <a:t>/Ha-</a:t>
                      </a:r>
                      <a:r>
                        <a:rPr lang="es-ES" sz="1400" b="1" dirty="0" err="1" smtClean="0">
                          <a:effectLst/>
                          <a:latin typeface="+mj-lt"/>
                          <a:ea typeface="Times New Roman" panose="02020603050405020304" pitchFamily="18" charset="0"/>
                          <a:cs typeface="Calibri" panose="020F0502020204030204" pitchFamily="34" charset="0"/>
                        </a:rPr>
                        <a:t>year</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4B083"/>
                    </a:solidFill>
                  </a:tcPr>
                </a:tc>
                <a:tc>
                  <a:txBody>
                    <a:bodyPr/>
                    <a:lstStyle/>
                    <a:p>
                      <a:pPr algn="l">
                        <a:lnSpc>
                          <a:spcPct val="107000"/>
                        </a:lnSpc>
                        <a:spcAft>
                          <a:spcPts val="0"/>
                        </a:spcAft>
                      </a:pPr>
                      <a:r>
                        <a:rPr lang="es-ES" sz="1400" b="1" kern="1200" dirty="0" smtClean="0">
                          <a:solidFill>
                            <a:schemeClr val="tx1"/>
                          </a:solidFill>
                          <a:effectLst/>
                          <a:latin typeface="+mn-lt"/>
                          <a:ea typeface="Times New Roman" panose="02020603050405020304" pitchFamily="18" charset="0"/>
                          <a:cs typeface="Calibri" panose="020F0502020204030204" pitchFamily="34" charset="0"/>
                        </a:rPr>
                        <a:t>IRRIGATION</a:t>
                      </a:r>
                      <a:endParaRPr lang="es-ES" sz="1400" b="1" kern="1200" dirty="0">
                        <a:solidFill>
                          <a:schemeClr val="tx1"/>
                        </a:solidFill>
                        <a:effectLst/>
                        <a:latin typeface="+mn-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4B083"/>
                    </a:solidFill>
                  </a:tcPr>
                </a:tc>
              </a:tr>
              <a:tr h="714659">
                <a:tc>
                  <a:txBody>
                    <a:bodyPr/>
                    <a:lstStyle/>
                    <a:p>
                      <a:pPr algn="l">
                        <a:lnSpc>
                          <a:spcPct val="107000"/>
                        </a:lnSpc>
                        <a:spcAft>
                          <a:spcPts val="0"/>
                        </a:spcAft>
                      </a:pPr>
                      <a:r>
                        <a:rPr lang="es-ES" sz="1400" b="1">
                          <a:effectLst/>
                          <a:latin typeface="+mj-lt"/>
                          <a:ea typeface="Times New Roman" panose="02020603050405020304" pitchFamily="18" charset="0"/>
                          <a:cs typeface="Calibri" panose="020F0502020204030204" pitchFamily="34" charset="0"/>
                        </a:rPr>
                        <a:t> </a:t>
                      </a:r>
                      <a:endParaRPr lang="es-ES" sz="1400" b="1">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4B083"/>
                    </a:solidFill>
                  </a:tcPr>
                </a:tc>
                <a:tc>
                  <a:txBody>
                    <a:bodyPr/>
                    <a:lstStyle/>
                    <a:p>
                      <a:pPr algn="l">
                        <a:lnSpc>
                          <a:spcPct val="107000"/>
                        </a:lnSpc>
                        <a:spcAft>
                          <a:spcPts val="800"/>
                        </a:spcAft>
                      </a:pPr>
                      <a:r>
                        <a:rPr lang="es-ES" sz="1400" b="1" dirty="0">
                          <a:solidFill>
                            <a:srgbClr val="000000"/>
                          </a:solidFill>
                          <a:effectLst/>
                          <a:latin typeface="+mj-lt"/>
                          <a:ea typeface="Times New Roman" panose="02020603050405020304" pitchFamily="18" charset="0"/>
                          <a:cs typeface="Calibri" panose="020F0502020204030204" pitchFamily="34" charset="0"/>
                        </a:rPr>
                        <a:t>200-250 ml/hl </a:t>
                      </a:r>
                      <a:endParaRPr lang="es-ES" sz="1400" b="1" dirty="0" smtClean="0">
                        <a:solidFill>
                          <a:srgbClr val="000000"/>
                        </a:solidFill>
                        <a:effectLst/>
                        <a:latin typeface="+mj-lt"/>
                        <a:ea typeface="Times New Roman" panose="02020603050405020304" pitchFamily="18" charset="0"/>
                        <a:cs typeface="Calibri" panose="020F0502020204030204" pitchFamily="34" charset="0"/>
                      </a:endParaRPr>
                    </a:p>
                    <a:p>
                      <a:pPr algn="l">
                        <a:lnSpc>
                          <a:spcPct val="107000"/>
                        </a:lnSpc>
                        <a:spcAft>
                          <a:spcPts val="800"/>
                        </a:spcAft>
                      </a:pPr>
                      <a:r>
                        <a:rPr lang="es-ES" sz="1400" b="1" dirty="0" smtClean="0">
                          <a:solidFill>
                            <a:srgbClr val="000000"/>
                          </a:solidFill>
                          <a:effectLst/>
                          <a:latin typeface="+mj-lt"/>
                          <a:ea typeface="Times New Roman" panose="02020603050405020304" pitchFamily="18" charset="0"/>
                          <a:cs typeface="Calibri" panose="020F0502020204030204" pitchFamily="34" charset="0"/>
                        </a:rPr>
                        <a:t>Up </a:t>
                      </a:r>
                      <a:r>
                        <a:rPr lang="es-ES" sz="1400" b="1" dirty="0" err="1" smtClean="0">
                          <a:solidFill>
                            <a:srgbClr val="000000"/>
                          </a:solidFill>
                          <a:effectLst/>
                          <a:latin typeface="+mj-lt"/>
                          <a:ea typeface="Times New Roman" panose="02020603050405020304" pitchFamily="18" charset="0"/>
                          <a:cs typeface="Calibri" panose="020F0502020204030204" pitchFamily="34" charset="0"/>
                        </a:rPr>
                        <a:t>to</a:t>
                      </a:r>
                      <a:r>
                        <a:rPr lang="es-ES" sz="1400" b="1" dirty="0" smtClean="0">
                          <a:solidFill>
                            <a:srgbClr val="000000"/>
                          </a:solidFill>
                          <a:effectLst/>
                          <a:latin typeface="+mj-lt"/>
                          <a:ea typeface="Times New Roman" panose="02020603050405020304" pitchFamily="18" charset="0"/>
                          <a:cs typeface="Calibri" panose="020F0502020204030204" pitchFamily="34" charset="0"/>
                        </a:rPr>
                        <a:t> </a:t>
                      </a:r>
                      <a:r>
                        <a:rPr lang="es-ES" sz="1400" b="1" dirty="0">
                          <a:solidFill>
                            <a:srgbClr val="000000"/>
                          </a:solidFill>
                          <a:effectLst/>
                          <a:latin typeface="+mj-lt"/>
                          <a:ea typeface="Times New Roman" panose="02020603050405020304" pitchFamily="18" charset="0"/>
                          <a:cs typeface="Calibri" panose="020F0502020204030204" pitchFamily="34" charset="0"/>
                        </a:rPr>
                        <a:t>5 </a:t>
                      </a:r>
                      <a:r>
                        <a:rPr lang="es-ES" sz="1400" b="1" dirty="0" err="1" smtClean="0">
                          <a:solidFill>
                            <a:srgbClr val="000000"/>
                          </a:solidFill>
                          <a:effectLst/>
                          <a:latin typeface="+mj-lt"/>
                          <a:ea typeface="Times New Roman" panose="02020603050405020304" pitchFamily="18" charset="0"/>
                          <a:cs typeface="Calibri" panose="020F0502020204030204" pitchFamily="34" charset="0"/>
                        </a:rPr>
                        <a:t>applications</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4B083"/>
                    </a:solidFill>
                  </a:tcPr>
                </a:tc>
                <a:tc>
                  <a:txBody>
                    <a:bodyPr/>
                    <a:lstStyle/>
                    <a:p>
                      <a:pPr algn="l">
                        <a:lnSpc>
                          <a:spcPct val="107000"/>
                        </a:lnSpc>
                        <a:spcAft>
                          <a:spcPts val="0"/>
                        </a:spcAft>
                      </a:pPr>
                      <a:r>
                        <a:rPr lang="en-US" sz="1400" b="1" dirty="0" smtClean="0">
                          <a:effectLst/>
                          <a:latin typeface="+mj-lt"/>
                          <a:ea typeface="Times New Roman" panose="02020603050405020304" pitchFamily="18" charset="0"/>
                          <a:cs typeface="Calibri" panose="020F0502020204030204" pitchFamily="34" charset="0"/>
                        </a:rPr>
                        <a:t>FOLIAR: from 200 to 500 ml in 100 liters of water, 3 or 4 repetitions, every 3 weeks, starting the first one after fruit set.</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rgbClr val="F4B083"/>
                    </a:solidFill>
                  </a:tcPr>
                </a:tc>
              </a:tr>
              <a:tr h="234809">
                <a:tc>
                  <a:txBody>
                    <a:bodyPr/>
                    <a:lstStyle/>
                    <a:p>
                      <a:pPr algn="l">
                        <a:lnSpc>
                          <a:spcPct val="107000"/>
                        </a:lnSpc>
                        <a:spcAft>
                          <a:spcPts val="0"/>
                        </a:spcAft>
                      </a:pPr>
                      <a:r>
                        <a:rPr lang="es-ES" sz="1400" b="1" dirty="0">
                          <a:effectLst/>
                          <a:latin typeface="+mj-lt"/>
                          <a:ea typeface="Times New Roman" panose="02020603050405020304" pitchFamily="18" charset="0"/>
                          <a:cs typeface="Calibri" panose="020F0502020204030204" pitchFamily="34" charset="0"/>
                        </a:rPr>
                        <a:t> </a:t>
                      </a:r>
                      <a:r>
                        <a:rPr lang="es-ES" sz="1400" b="1" dirty="0" smtClean="0">
                          <a:effectLst/>
                          <a:latin typeface="+mj-lt"/>
                          <a:ea typeface="Times New Roman" panose="02020603050405020304" pitchFamily="18" charset="0"/>
                          <a:cs typeface="Calibri" panose="020F0502020204030204" pitchFamily="34" charset="0"/>
                        </a:rPr>
                        <a:t>VEGETABLES/GREENHOUSE</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chemeClr val="accent1">
                        <a:lumMod val="40000"/>
                        <a:lumOff val="60000"/>
                      </a:schemeClr>
                    </a:solidFill>
                  </a:tcPr>
                </a:tc>
                <a:tc>
                  <a:txBody>
                    <a:bodyPr/>
                    <a:lstStyle/>
                    <a:p>
                      <a:pPr algn="l">
                        <a:lnSpc>
                          <a:spcPct val="107000"/>
                        </a:lnSpc>
                        <a:spcAft>
                          <a:spcPts val="800"/>
                        </a:spcAft>
                      </a:pPr>
                      <a:r>
                        <a:rPr lang="es-ES" sz="1400" b="1" dirty="0" smtClean="0">
                          <a:effectLst/>
                          <a:latin typeface="+mj-lt"/>
                          <a:ea typeface="Times New Roman" panose="02020603050405020304" pitchFamily="18" charset="0"/>
                          <a:cs typeface="Calibri" panose="020F0502020204030204" pitchFamily="34" charset="0"/>
                        </a:rPr>
                        <a:t>De</a:t>
                      </a:r>
                      <a:r>
                        <a:rPr lang="es-ES" sz="1400" b="1" baseline="0" dirty="0" smtClean="0">
                          <a:effectLst/>
                          <a:latin typeface="+mj-lt"/>
                          <a:ea typeface="Times New Roman" panose="02020603050405020304" pitchFamily="18" charset="0"/>
                          <a:cs typeface="Calibri" panose="020F0502020204030204" pitchFamily="34" charset="0"/>
                        </a:rPr>
                        <a:t> </a:t>
                      </a:r>
                      <a:r>
                        <a:rPr lang="es-ES" sz="1400" b="1" dirty="0" smtClean="0">
                          <a:effectLst/>
                          <a:latin typeface="+mj-lt"/>
                          <a:ea typeface="Times New Roman" panose="02020603050405020304" pitchFamily="18" charset="0"/>
                          <a:cs typeface="Calibri" panose="020F0502020204030204" pitchFamily="34" charset="0"/>
                        </a:rPr>
                        <a:t>5 a 15 </a:t>
                      </a:r>
                      <a:r>
                        <a:rPr lang="es-ES" sz="1400" b="1" dirty="0" err="1" smtClean="0">
                          <a:effectLst/>
                          <a:latin typeface="+mj-lt"/>
                          <a:ea typeface="Times New Roman" panose="02020603050405020304" pitchFamily="18" charset="0"/>
                          <a:cs typeface="Calibri" panose="020F0502020204030204" pitchFamily="34" charset="0"/>
                        </a:rPr>
                        <a:t>liters</a:t>
                      </a:r>
                      <a:r>
                        <a:rPr lang="es-ES" sz="1400" b="1" dirty="0" smtClean="0">
                          <a:effectLst/>
                          <a:latin typeface="+mj-lt"/>
                          <a:ea typeface="Times New Roman" panose="02020603050405020304" pitchFamily="18" charset="0"/>
                          <a:cs typeface="Calibri" panose="020F0502020204030204" pitchFamily="34" charset="0"/>
                        </a:rPr>
                        <a:t>/Ha-</a:t>
                      </a:r>
                      <a:r>
                        <a:rPr lang="es-ES" sz="1400" b="1" dirty="0" err="1" smtClean="0">
                          <a:effectLst/>
                          <a:latin typeface="+mj-lt"/>
                          <a:ea typeface="Times New Roman" panose="02020603050405020304" pitchFamily="18" charset="0"/>
                          <a:cs typeface="Calibri" panose="020F0502020204030204" pitchFamily="34" charset="0"/>
                        </a:rPr>
                        <a:t>year</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chemeClr val="accent1">
                        <a:lumMod val="40000"/>
                        <a:lumOff val="60000"/>
                      </a:schemeClr>
                    </a:solidFill>
                  </a:tcPr>
                </a:tc>
                <a:tc>
                  <a:txBody>
                    <a:bodyPr/>
                    <a:lstStyle/>
                    <a:p>
                      <a:pPr algn="l">
                        <a:lnSpc>
                          <a:spcPct val="107000"/>
                        </a:lnSpc>
                        <a:spcAft>
                          <a:spcPts val="0"/>
                        </a:spcAft>
                      </a:pPr>
                      <a:r>
                        <a:rPr lang="es-ES" sz="1400" b="1" kern="1200" dirty="0" smtClean="0">
                          <a:solidFill>
                            <a:schemeClr val="tx1"/>
                          </a:solidFill>
                          <a:effectLst/>
                          <a:latin typeface="+mn-lt"/>
                          <a:ea typeface="Times New Roman" panose="02020603050405020304" pitchFamily="18" charset="0"/>
                          <a:cs typeface="Calibri" panose="020F0502020204030204" pitchFamily="34" charset="0"/>
                        </a:rPr>
                        <a:t>IRRIGATION</a:t>
                      </a:r>
                      <a:endParaRPr lang="es-ES" sz="1400" b="1" kern="1200" dirty="0">
                        <a:solidFill>
                          <a:schemeClr val="tx1"/>
                        </a:solidFill>
                        <a:effectLst/>
                        <a:latin typeface="+mn-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chemeClr val="accent1">
                        <a:lumMod val="40000"/>
                        <a:lumOff val="60000"/>
                      </a:schemeClr>
                    </a:solidFill>
                  </a:tcPr>
                </a:tc>
              </a:tr>
              <a:tr h="751050">
                <a:tc>
                  <a:txBody>
                    <a:bodyPr/>
                    <a:lstStyle/>
                    <a:p>
                      <a:pPr algn="l">
                        <a:lnSpc>
                          <a:spcPct val="107000"/>
                        </a:lnSpc>
                        <a:spcAft>
                          <a:spcPts val="0"/>
                        </a:spcAft>
                      </a:pP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chemeClr val="accent2">
                        <a:lumMod val="40000"/>
                        <a:lumOff val="60000"/>
                      </a:schemeClr>
                    </a:solidFill>
                  </a:tcPr>
                </a:tc>
                <a:tc>
                  <a:txBody>
                    <a:bodyPr/>
                    <a:lstStyle/>
                    <a:p>
                      <a:pPr algn="l">
                        <a:lnSpc>
                          <a:spcPct val="107000"/>
                        </a:lnSpc>
                        <a:spcAft>
                          <a:spcPts val="800"/>
                        </a:spcAft>
                      </a:pPr>
                      <a:r>
                        <a:rPr lang="es-ES" sz="1400" b="1" dirty="0" smtClean="0">
                          <a:effectLst/>
                          <a:latin typeface="+mj-lt"/>
                          <a:ea typeface="Times New Roman" panose="02020603050405020304" pitchFamily="18" charset="0"/>
                          <a:cs typeface="Calibri" panose="020F0502020204030204" pitchFamily="34" charset="0"/>
                        </a:rPr>
                        <a:t>300-500 </a:t>
                      </a:r>
                      <a:r>
                        <a:rPr lang="es-ES" sz="1400" b="1" dirty="0" smtClean="0">
                          <a:effectLst/>
                          <a:latin typeface="+mj-lt"/>
                          <a:ea typeface="Times New Roman" panose="02020603050405020304" pitchFamily="18" charset="0"/>
                          <a:cs typeface="Calibri" panose="020F0502020204030204" pitchFamily="34" charset="0"/>
                        </a:rPr>
                        <a:t>ml/Hl/</a:t>
                      </a:r>
                      <a:r>
                        <a:rPr lang="es-ES" sz="1400" b="1" dirty="0" err="1" smtClean="0">
                          <a:effectLst/>
                          <a:latin typeface="+mj-lt"/>
                          <a:ea typeface="Times New Roman" panose="02020603050405020304" pitchFamily="18" charset="0"/>
                          <a:cs typeface="Calibri" panose="020F0502020204030204" pitchFamily="34" charset="0"/>
                        </a:rPr>
                        <a:t>application</a:t>
                      </a:r>
                      <a:endParaRPr lang="es-ES" sz="1400" b="1" dirty="0">
                        <a:effectLst/>
                        <a:latin typeface="+mj-lt"/>
                        <a:ea typeface="Calibri" panose="020F0502020204030204" pitchFamily="34" charset="0"/>
                        <a:cs typeface="Times New Roman" panose="02020603050405020304" pitchFamily="18" charset="0"/>
                      </a:endParaRPr>
                    </a:p>
                  </a:txBody>
                  <a:tcPr marL="9190" marR="9190" marT="9190" marB="9190">
                    <a:lnL>
                      <a:noFill/>
                    </a:lnL>
                    <a:lnR>
                      <a:noFill/>
                    </a:lnR>
                    <a:lnT>
                      <a:noFill/>
                    </a:lnT>
                    <a:lnB>
                      <a:noFill/>
                    </a:lnB>
                    <a:solidFill>
                      <a:schemeClr val="accent2">
                        <a:lumMod val="40000"/>
                        <a:lumOff val="60000"/>
                      </a:schemeClr>
                    </a:solidFill>
                  </a:tcPr>
                </a:tc>
                <a:tc>
                  <a:txBody>
                    <a:bodyPr/>
                    <a:lstStyle/>
                    <a:p>
                      <a:pPr algn="l"/>
                      <a:r>
                        <a:rPr lang="en-US" sz="1400" b="1" dirty="0" smtClean="0">
                          <a:effectLst/>
                          <a:latin typeface="+mj-lt"/>
                          <a:ea typeface="Calibri" panose="020F0502020204030204" pitchFamily="34" charset="0"/>
                          <a:cs typeface="Times New Roman" panose="02020603050405020304" pitchFamily="18" charset="0"/>
                        </a:rPr>
                        <a:t>FOLIAR: with an interval of 12 to 14 days. The first application from the setting or formation of the first leaves.</a:t>
                      </a:r>
                      <a:endParaRPr lang="es-ES" sz="1400" b="1" i="0" u="none" strike="noStrike" kern="1200" baseline="0" dirty="0" smtClean="0">
                        <a:solidFill>
                          <a:schemeClr val="tx1"/>
                        </a:solidFill>
                        <a:latin typeface="+mj-lt"/>
                        <a:ea typeface="+mn-ea"/>
                        <a:cs typeface="+mn-cs"/>
                      </a:endParaRPr>
                    </a:p>
                  </a:txBody>
                  <a:tcPr marL="9190" marR="9190" marT="9190" marB="9190">
                    <a:lnL>
                      <a:noFill/>
                    </a:lnL>
                    <a:lnR>
                      <a:noFill/>
                    </a:lnR>
                    <a:lnT>
                      <a:noFill/>
                    </a:lnT>
                    <a:lnB>
                      <a:noFill/>
                    </a:lnB>
                    <a:solidFill>
                      <a:schemeClr val="accent2">
                        <a:lumMod val="40000"/>
                        <a:lumOff val="60000"/>
                      </a:schemeClr>
                    </a:solidFill>
                  </a:tcPr>
                </a:tc>
              </a:tr>
            </a:tbl>
          </a:graphicData>
        </a:graphic>
      </p:graphicFrame>
      <p:sp>
        <p:nvSpPr>
          <p:cNvPr id="7" name="Marcador de número de diapositiva 6"/>
          <p:cNvSpPr>
            <a:spLocks noGrp="1"/>
          </p:cNvSpPr>
          <p:nvPr>
            <p:ph type="sldNum" sz="quarter" idx="12"/>
          </p:nvPr>
        </p:nvSpPr>
        <p:spPr/>
        <p:txBody>
          <a:bodyPr/>
          <a:lstStyle/>
          <a:p>
            <a:fld id="{D8D4E297-C349-4D74-9F99-BDD2B8600EB6}" type="slidenum">
              <a:rPr lang="es-ES" smtClean="0"/>
              <a:pPr/>
              <a:t>14</a:t>
            </a:fld>
            <a:endParaRPr lang="es-ES"/>
          </a:p>
        </p:txBody>
      </p:sp>
    </p:spTree>
    <p:extLst>
      <p:ext uri="{BB962C8B-B14F-4D97-AF65-F5344CB8AC3E}">
        <p14:creationId xmlns:p14="http://schemas.microsoft.com/office/powerpoint/2010/main" xmlns="" val="1512587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525" y="401803"/>
            <a:ext cx="8867775" cy="737677"/>
          </a:xfrm>
        </p:spPr>
        <p:txBody>
          <a:bodyPr>
            <a:normAutofit/>
          </a:bodyPr>
          <a:lstStyle/>
          <a:p>
            <a:r>
              <a:rPr lang="es-ES" b="1" dirty="0" smtClean="0"/>
              <a:t>GREENHOUSE DOSAGE</a:t>
            </a:r>
            <a:endParaRPr lang="es-ES" b="1" dirty="0"/>
          </a:p>
        </p:txBody>
      </p:sp>
      <p:sp>
        <p:nvSpPr>
          <p:cNvPr id="7" name="Marcador de número de diapositiva 6"/>
          <p:cNvSpPr>
            <a:spLocks noGrp="1"/>
          </p:cNvSpPr>
          <p:nvPr>
            <p:ph type="sldNum" sz="quarter" idx="12"/>
          </p:nvPr>
        </p:nvSpPr>
        <p:spPr/>
        <p:txBody>
          <a:bodyPr/>
          <a:lstStyle/>
          <a:p>
            <a:fld id="{D8D4E297-C349-4D74-9F99-BDD2B8600EB6}" type="slidenum">
              <a:rPr lang="es-ES" smtClean="0"/>
              <a:pPr/>
              <a:t>15</a:t>
            </a:fld>
            <a:endParaRPr lang="es-ES"/>
          </a:p>
        </p:txBody>
      </p:sp>
      <p:sp>
        <p:nvSpPr>
          <p:cNvPr id="6" name="5 Marcador de contenido"/>
          <p:cNvSpPr>
            <a:spLocks noGrp="1"/>
          </p:cNvSpPr>
          <p:nvPr>
            <p:ph idx="1"/>
          </p:nvPr>
        </p:nvSpPr>
        <p:spPr>
          <a:xfrm>
            <a:off x="621061" y="1181681"/>
            <a:ext cx="9620217" cy="5008099"/>
          </a:xfrm>
        </p:spPr>
        <p:txBody>
          <a:bodyPr>
            <a:noAutofit/>
          </a:bodyPr>
          <a:lstStyle/>
          <a:p>
            <a:pPr algn="just">
              <a:buNone/>
            </a:pPr>
            <a:r>
              <a:rPr lang="en-US" b="1" dirty="0" smtClean="0"/>
              <a:t>Greenhouse dose </a:t>
            </a:r>
            <a:r>
              <a:rPr lang="en-US" b="1" dirty="0" smtClean="0"/>
              <a:t>of CHAMAE </a:t>
            </a:r>
            <a:r>
              <a:rPr lang="en-US" b="1" dirty="0" smtClean="0"/>
              <a:t>Liquid </a:t>
            </a:r>
            <a:r>
              <a:rPr lang="en-US" b="1" dirty="0" err="1" smtClean="0"/>
              <a:t>NanoCalcium</a:t>
            </a:r>
            <a:r>
              <a:rPr lang="en-US" b="1" dirty="0" smtClean="0"/>
              <a:t>:</a:t>
            </a:r>
          </a:p>
          <a:p>
            <a:pPr algn="just"/>
            <a:r>
              <a:rPr lang="en-US" b="1" dirty="0" smtClean="0"/>
              <a:t>Campaign of 6 MONTHS: 2 </a:t>
            </a:r>
            <a:r>
              <a:rPr lang="en-US" b="1" dirty="0" smtClean="0"/>
              <a:t>jars </a:t>
            </a:r>
            <a:r>
              <a:rPr lang="en-US" b="1" dirty="0" smtClean="0"/>
              <a:t>of 5 liters</a:t>
            </a:r>
          </a:p>
          <a:p>
            <a:pPr algn="just"/>
            <a:r>
              <a:rPr lang="en-US" b="1" dirty="0" smtClean="0"/>
              <a:t>Campaign of 6 MONTHS: 3 </a:t>
            </a:r>
            <a:r>
              <a:rPr lang="en-US" b="1" dirty="0" smtClean="0"/>
              <a:t>jars </a:t>
            </a:r>
            <a:r>
              <a:rPr lang="en-US" b="1" dirty="0" smtClean="0"/>
              <a:t>of 5 liters</a:t>
            </a:r>
          </a:p>
          <a:p>
            <a:pPr algn="just"/>
            <a:endParaRPr lang="en-US" b="1" dirty="0" smtClean="0"/>
          </a:p>
          <a:p>
            <a:pPr algn="just"/>
            <a:r>
              <a:rPr lang="en-US" b="1" dirty="0" smtClean="0"/>
              <a:t>The amounts can vary up to 20% depending on the crop, variety and quality and</a:t>
            </a:r>
          </a:p>
          <a:p>
            <a:pPr algn="just">
              <a:buNone/>
            </a:pPr>
            <a:r>
              <a:rPr lang="en-US" b="1" dirty="0" smtClean="0"/>
              <a:t>type of other inputs used.</a:t>
            </a:r>
          </a:p>
          <a:p>
            <a:pPr algn="just"/>
            <a:endParaRPr lang="en-US" b="1" dirty="0" smtClean="0"/>
          </a:p>
          <a:p>
            <a:pPr algn="just"/>
            <a:r>
              <a:rPr lang="en-US" b="1" dirty="0" smtClean="0"/>
              <a:t>It is the alternative to calcium currently applied in bags/bottles of 25 kilos/liters, with an approximate cost of 1,300 </a:t>
            </a:r>
            <a:r>
              <a:rPr lang="en-US" b="1" dirty="0" err="1" smtClean="0"/>
              <a:t>euros</a:t>
            </a:r>
            <a:r>
              <a:rPr lang="en-US" b="1" dirty="0" smtClean="0"/>
              <a:t> per Ha and a 9-month campaign</a:t>
            </a:r>
            <a:r>
              <a:rPr lang="en-US" b="1" dirty="0" smtClean="0"/>
              <a:t>.</a:t>
            </a:r>
          </a:p>
          <a:p>
            <a:pPr algn="just">
              <a:buNone/>
            </a:pPr>
            <a:endParaRPr lang="en-US" b="1" dirty="0" smtClean="0"/>
          </a:p>
          <a:p>
            <a:pPr algn="just"/>
            <a:r>
              <a:rPr lang="en-US" b="1" dirty="0" smtClean="0"/>
              <a:t>Advantages: to the lower cost of the product, we must add the advantage that it does not accumulate in the soil forming crusts of salts that must be eliminated to avoid blockages of the soil through the use of other products and applications.</a:t>
            </a:r>
            <a:endParaRPr lang="es-ES" b="1" dirty="0" smtClean="0"/>
          </a:p>
        </p:txBody>
      </p:sp>
    </p:spTree>
    <p:extLst>
      <p:ext uri="{BB962C8B-B14F-4D97-AF65-F5344CB8AC3E}">
        <p14:creationId xmlns:p14="http://schemas.microsoft.com/office/powerpoint/2010/main" xmlns="" val="151258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238" y="247055"/>
            <a:ext cx="8867775" cy="779886"/>
          </a:xfrm>
        </p:spPr>
        <p:txBody>
          <a:bodyPr>
            <a:normAutofit/>
          </a:bodyPr>
          <a:lstStyle/>
          <a:p>
            <a:r>
              <a:rPr lang="es-ES" b="1" dirty="0" smtClean="0"/>
              <a:t>CALCIUM AMENDMENTS </a:t>
            </a:r>
            <a:r>
              <a:rPr lang="es-ES" b="1" dirty="0" smtClean="0"/>
              <a:t>COMPARISON </a:t>
            </a:r>
            <a:r>
              <a:rPr lang="es-ES" b="1" dirty="0" smtClean="0"/>
              <a:t> </a:t>
            </a:r>
            <a:endParaRPr lang="es-ES" b="1" dirty="0"/>
          </a:p>
        </p:txBody>
      </p:sp>
      <p:sp>
        <p:nvSpPr>
          <p:cNvPr id="7" name="Marcador de número de diapositiva 6"/>
          <p:cNvSpPr>
            <a:spLocks noGrp="1"/>
          </p:cNvSpPr>
          <p:nvPr>
            <p:ph type="sldNum" sz="quarter" idx="12"/>
          </p:nvPr>
        </p:nvSpPr>
        <p:spPr/>
        <p:txBody>
          <a:bodyPr/>
          <a:lstStyle/>
          <a:p>
            <a:fld id="{D8D4E297-C349-4D74-9F99-BDD2B8600EB6}" type="slidenum">
              <a:rPr lang="es-ES" smtClean="0"/>
              <a:pPr/>
              <a:t>16</a:t>
            </a:fld>
            <a:endParaRPr lang="es-ES"/>
          </a:p>
        </p:txBody>
      </p:sp>
      <p:pic>
        <p:nvPicPr>
          <p:cNvPr id="10" name="9 Marcador de contenido" descr="comparativa-general-nanocalcio.png"/>
          <p:cNvPicPr>
            <a:picLocks noGrp="1" noChangeAspect="1"/>
          </p:cNvPicPr>
          <p:nvPr>
            <p:ph idx="1"/>
          </p:nvPr>
        </p:nvPicPr>
        <p:blipFill>
          <a:blip r:embed="rId2"/>
          <a:stretch>
            <a:fillRect/>
          </a:stretch>
        </p:blipFill>
        <p:spPr>
          <a:xfrm>
            <a:off x="364349" y="982929"/>
            <a:ext cx="10186421" cy="5353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1258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D8D4E297-C349-4D74-9F99-BDD2B8600EB6}" type="slidenum">
              <a:rPr lang="es-ES" smtClean="0"/>
              <a:pPr/>
              <a:t>17</a:t>
            </a:fld>
            <a:endParaRPr lang="es-ES"/>
          </a:p>
        </p:txBody>
      </p:sp>
      <p:sp>
        <p:nvSpPr>
          <p:cNvPr id="9" name="CuadroTexto 8"/>
          <p:cNvSpPr txBox="1"/>
          <p:nvPr/>
        </p:nvSpPr>
        <p:spPr>
          <a:xfrm>
            <a:off x="714374" y="4515546"/>
            <a:ext cx="4673552" cy="1200329"/>
          </a:xfrm>
          <a:prstGeom prst="rect">
            <a:avLst/>
          </a:prstGeom>
          <a:noFill/>
        </p:spPr>
        <p:txBody>
          <a:bodyPr wrap="square" rtlCol="0">
            <a:spAutoFit/>
          </a:bodyPr>
          <a:lstStyle/>
          <a:p>
            <a:r>
              <a:rPr lang="es-ES" b="1" dirty="0" smtClean="0"/>
              <a:t>CHAMAE </a:t>
            </a:r>
            <a:r>
              <a:rPr lang="es-ES" b="1" dirty="0" err="1" smtClean="0"/>
              <a:t>NanoCalcium</a:t>
            </a:r>
            <a:r>
              <a:rPr lang="es-ES" b="1" dirty="0" smtClean="0"/>
              <a:t> </a:t>
            </a:r>
            <a:r>
              <a:rPr lang="es-ES" dirty="0" err="1" smtClean="0"/>
              <a:t>by</a:t>
            </a:r>
            <a:r>
              <a:rPr lang="es-ES" b="1" dirty="0" err="1" smtClean="0"/>
              <a:t>KERVRAN</a:t>
            </a:r>
            <a:r>
              <a:rPr lang="es-ES" b="1" dirty="0" smtClean="0"/>
              <a:t> LABS</a:t>
            </a:r>
            <a:r>
              <a:rPr lang="es-ES" dirty="0" smtClean="0"/>
              <a:t>: </a:t>
            </a:r>
            <a:endParaRPr lang="es-ES" dirty="0"/>
          </a:p>
          <a:p>
            <a:r>
              <a:rPr lang="es-ES" dirty="0"/>
              <a:t>CENTRO AGRICOLA TASOS</a:t>
            </a:r>
          </a:p>
          <a:p>
            <a:r>
              <a:rPr lang="es-ES" dirty="0"/>
              <a:t>Calle Somalia, 35.</a:t>
            </a:r>
          </a:p>
          <a:p>
            <a:r>
              <a:rPr lang="es-ES" dirty="0"/>
              <a:t>29591 MAQUEDA, MÁLAGA</a:t>
            </a:r>
          </a:p>
        </p:txBody>
      </p:sp>
      <p:pic>
        <p:nvPicPr>
          <p:cNvPr id="13" name="Imagen 7"/>
          <p:cNvPicPr>
            <a:picLocks noChangeAspect="1"/>
          </p:cNvPicPr>
          <p:nvPr/>
        </p:nvPicPr>
        <p:blipFill>
          <a:blip r:embed="rId2" cstate="print"/>
          <a:stretch>
            <a:fillRect/>
          </a:stretch>
        </p:blipFill>
        <p:spPr>
          <a:xfrm>
            <a:off x="957325" y="1114320"/>
            <a:ext cx="3806889" cy="2768364"/>
          </a:xfrm>
          <a:prstGeom prst="rect">
            <a:avLst/>
          </a:prstGeom>
          <a:ln>
            <a:noFill/>
          </a:ln>
          <a:effectLst>
            <a:outerShdw blurRad="292100" dist="139700" dir="2700000" algn="tl" rotWithShape="0">
              <a:srgbClr val="333333">
                <a:alpha val="65000"/>
              </a:srgbClr>
            </a:outerShdw>
          </a:effectLst>
        </p:spPr>
      </p:pic>
      <p:pic>
        <p:nvPicPr>
          <p:cNvPr id="14" name="Imagen 8"/>
          <p:cNvPicPr>
            <a:picLocks noChangeAspect="1"/>
          </p:cNvPicPr>
          <p:nvPr/>
        </p:nvPicPr>
        <p:blipFill>
          <a:blip r:embed="rId3" cstate="print"/>
          <a:stretch>
            <a:fillRect/>
          </a:stretch>
        </p:blipFill>
        <p:spPr>
          <a:xfrm>
            <a:off x="5586192" y="1167625"/>
            <a:ext cx="3811027" cy="2771373"/>
          </a:xfrm>
          <a:prstGeom prst="rect">
            <a:avLst/>
          </a:prstGeom>
          <a:ln>
            <a:noFill/>
          </a:ln>
          <a:effectLst>
            <a:outerShdw blurRad="292100" dist="139700" dir="2700000" algn="tl" rotWithShape="0">
              <a:srgbClr val="333333">
                <a:alpha val="65000"/>
              </a:srgbClr>
            </a:outerShdw>
          </a:effectLst>
        </p:spPr>
      </p:pic>
      <p:sp>
        <p:nvSpPr>
          <p:cNvPr id="15" name="CuadroTexto 10"/>
          <p:cNvSpPr txBox="1"/>
          <p:nvPr/>
        </p:nvSpPr>
        <p:spPr>
          <a:xfrm>
            <a:off x="5921338" y="4450198"/>
            <a:ext cx="3490443" cy="1477328"/>
          </a:xfrm>
          <a:prstGeom prst="rect">
            <a:avLst/>
          </a:prstGeom>
          <a:noFill/>
        </p:spPr>
        <p:txBody>
          <a:bodyPr wrap="none" rtlCol="0">
            <a:spAutoFit/>
          </a:bodyPr>
          <a:lstStyle/>
          <a:p>
            <a:r>
              <a:rPr lang="pt-BR" b="1" dirty="0" smtClean="0"/>
              <a:t>Email:</a:t>
            </a:r>
            <a:r>
              <a:rPr lang="pt-BR" dirty="0" smtClean="0"/>
              <a:t> </a:t>
            </a:r>
            <a:r>
              <a:rPr lang="pt-BR" dirty="0" smtClean="0">
                <a:hlinkClick r:id="rId4"/>
              </a:rPr>
              <a:t>chamae@chamae.es</a:t>
            </a:r>
            <a:r>
              <a:rPr lang="pt-BR" dirty="0" smtClean="0"/>
              <a:t/>
            </a:r>
            <a:br>
              <a:rPr lang="pt-BR" dirty="0" smtClean="0"/>
            </a:br>
            <a:r>
              <a:rPr lang="pt-BR" b="1" dirty="0" err="1" smtClean="0"/>
              <a:t>Whatsapp</a:t>
            </a:r>
            <a:r>
              <a:rPr lang="pt-BR" b="1" dirty="0" smtClean="0"/>
              <a:t>:</a:t>
            </a:r>
            <a:r>
              <a:rPr lang="pt-BR" dirty="0" smtClean="0"/>
              <a:t> </a:t>
            </a:r>
            <a:r>
              <a:rPr lang="pt-BR" dirty="0" smtClean="0">
                <a:hlinkClick r:id="rId5"/>
              </a:rPr>
              <a:t>+34 654 45 66 01</a:t>
            </a:r>
            <a:r>
              <a:rPr lang="pt-BR" dirty="0" smtClean="0"/>
              <a:t/>
            </a:r>
            <a:br>
              <a:rPr lang="pt-BR" dirty="0" smtClean="0"/>
            </a:br>
            <a:r>
              <a:rPr lang="pt-BR" b="1" dirty="0" err="1" smtClean="0"/>
              <a:t>Telegram</a:t>
            </a:r>
            <a:r>
              <a:rPr lang="pt-BR" b="1" dirty="0" smtClean="0"/>
              <a:t>:</a:t>
            </a:r>
            <a:r>
              <a:rPr lang="pt-BR" dirty="0" smtClean="0"/>
              <a:t> </a:t>
            </a:r>
            <a:r>
              <a:rPr lang="pt-BR" dirty="0" smtClean="0">
                <a:hlinkClick r:id="rId6"/>
              </a:rPr>
              <a:t>CHAMAE INFO</a:t>
            </a:r>
            <a:r>
              <a:rPr lang="pt-BR" dirty="0" smtClean="0"/>
              <a:t/>
            </a:r>
            <a:br>
              <a:rPr lang="pt-BR" dirty="0" smtClean="0"/>
            </a:br>
            <a:r>
              <a:rPr lang="pt-BR" b="1" dirty="0" err="1" smtClean="0"/>
              <a:t>Youtube</a:t>
            </a:r>
            <a:r>
              <a:rPr lang="pt-BR" b="1" dirty="0" smtClean="0"/>
              <a:t>:</a:t>
            </a:r>
            <a:r>
              <a:rPr lang="pt-BR" dirty="0" smtClean="0"/>
              <a:t> </a:t>
            </a:r>
            <a:r>
              <a:rPr lang="pt-BR" dirty="0" err="1" smtClean="0">
                <a:hlinkClick r:id="rId7"/>
              </a:rPr>
              <a:t>Efecto-CHAMAE</a:t>
            </a:r>
            <a:r>
              <a:rPr lang="pt-BR" dirty="0" smtClean="0"/>
              <a:t/>
            </a:r>
            <a:br>
              <a:rPr lang="pt-BR" dirty="0" smtClean="0"/>
            </a:br>
            <a:r>
              <a:rPr lang="pt-BR" b="1" dirty="0" err="1" smtClean="0"/>
              <a:t>Facebook</a:t>
            </a:r>
            <a:r>
              <a:rPr lang="pt-BR" b="1" dirty="0" smtClean="0"/>
              <a:t>: </a:t>
            </a:r>
            <a:r>
              <a:rPr lang="pt-BR" dirty="0" smtClean="0"/>
              <a:t>fertilizante.</a:t>
            </a:r>
            <a:r>
              <a:rPr lang="pt-BR" dirty="0" err="1" smtClean="0"/>
              <a:t>organico</a:t>
            </a:r>
            <a:endParaRPr lang="es-ES" dirty="0"/>
          </a:p>
        </p:txBody>
      </p:sp>
    </p:spTree>
    <p:extLst>
      <p:ext uri="{BB962C8B-B14F-4D97-AF65-F5344CB8AC3E}">
        <p14:creationId xmlns:p14="http://schemas.microsoft.com/office/powerpoint/2010/main" xmlns="" val="3794397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964" y="567396"/>
            <a:ext cx="8848578" cy="923778"/>
          </a:xfrm>
        </p:spPr>
        <p:txBody>
          <a:bodyPr>
            <a:normAutofit/>
          </a:bodyPr>
          <a:lstStyle/>
          <a:p>
            <a:r>
              <a:rPr lang="es-ES" b="1" dirty="0" err="1" smtClean="0"/>
              <a:t>NanoCalcium</a:t>
            </a:r>
            <a:r>
              <a:rPr lang="es-ES" b="1" dirty="0" smtClean="0"/>
              <a:t>, </a:t>
            </a:r>
            <a:r>
              <a:rPr lang="es-ES" b="1" dirty="0" smtClean="0"/>
              <a:t>THE EFFICIENT CALCIUM</a:t>
            </a:r>
            <a:endParaRPr lang="es-ES" dirty="0"/>
          </a:p>
        </p:txBody>
      </p:sp>
      <p:sp>
        <p:nvSpPr>
          <p:cNvPr id="3" name="Marcador de contenido 2"/>
          <p:cNvSpPr>
            <a:spLocks noGrp="1"/>
          </p:cNvSpPr>
          <p:nvPr>
            <p:ph idx="1"/>
          </p:nvPr>
        </p:nvSpPr>
        <p:spPr>
          <a:xfrm>
            <a:off x="647114" y="1733128"/>
            <a:ext cx="9073661" cy="4351338"/>
          </a:xfrm>
        </p:spPr>
        <p:txBody>
          <a:bodyPr>
            <a:noAutofit/>
          </a:bodyPr>
          <a:lstStyle/>
          <a:p>
            <a:pPr algn="just"/>
            <a:r>
              <a:rPr lang="en-US" b="1" dirty="0" err="1" smtClean="0"/>
              <a:t>NanoCalcium</a:t>
            </a:r>
            <a:r>
              <a:rPr lang="en-US" b="1" dirty="0" smtClean="0"/>
              <a:t> </a:t>
            </a:r>
            <a:r>
              <a:rPr lang="en-US" dirty="0" smtClean="0"/>
              <a:t>and </a:t>
            </a:r>
            <a:r>
              <a:rPr lang="en-US" b="1" dirty="0" smtClean="0"/>
              <a:t>Liquid </a:t>
            </a:r>
            <a:r>
              <a:rPr lang="en-US" b="1" dirty="0" err="1" smtClean="0"/>
              <a:t>NanoCalcium</a:t>
            </a:r>
            <a:r>
              <a:rPr lang="en-US" b="1" dirty="0" smtClean="0"/>
              <a:t> </a:t>
            </a:r>
            <a:r>
              <a:rPr lang="en-US" dirty="0" smtClean="0"/>
              <a:t>are CE organic fertilizers that comply with the provisions of Regulation (EU) 2019/1009, which establishes the provisions relating to the placing on the market of CE fertilizer products.</a:t>
            </a:r>
          </a:p>
          <a:p>
            <a:pPr algn="just"/>
            <a:endParaRPr lang="en-US" b="1" dirty="0" smtClean="0"/>
          </a:p>
          <a:p>
            <a:pPr algn="just"/>
            <a:r>
              <a:rPr lang="en-US" b="1" dirty="0" err="1" smtClean="0"/>
              <a:t>NanoCalcium</a:t>
            </a:r>
            <a:r>
              <a:rPr lang="en-US" b="1" dirty="0" smtClean="0"/>
              <a:t> CHAMAE </a:t>
            </a:r>
            <a:r>
              <a:rPr lang="en-US" dirty="0" smtClean="0"/>
              <a:t>are the most effective calcium amendments, as a result, but above all because of costs, because of the non-existent cost of transport and application, and because they improve soils without leaving residues of carbonates or sulfates that block or immobilize nutrients, in addition to contamination. environment they can produce.</a:t>
            </a:r>
          </a:p>
          <a:p>
            <a:pPr algn="just"/>
            <a:endParaRPr lang="en-US" b="1" dirty="0" smtClean="0"/>
          </a:p>
          <a:p>
            <a:pPr algn="just"/>
            <a:r>
              <a:rPr lang="en-US" b="1" dirty="0" err="1" smtClean="0"/>
              <a:t>NanoCalcium</a:t>
            </a:r>
            <a:r>
              <a:rPr lang="en-US" b="1" dirty="0" smtClean="0"/>
              <a:t> </a:t>
            </a:r>
            <a:r>
              <a:rPr lang="en-US" dirty="0" smtClean="0"/>
              <a:t>and </a:t>
            </a:r>
            <a:r>
              <a:rPr lang="en-US" b="1" dirty="0" smtClean="0"/>
              <a:t>Liquid </a:t>
            </a:r>
            <a:r>
              <a:rPr lang="en-US" b="1" dirty="0" err="1" smtClean="0"/>
              <a:t>NanoCalcium</a:t>
            </a:r>
            <a:r>
              <a:rPr lang="en-US" b="1" dirty="0" smtClean="0"/>
              <a:t> </a:t>
            </a:r>
            <a:r>
              <a:rPr lang="en-US" dirty="0" smtClean="0"/>
              <a:t>are </a:t>
            </a:r>
            <a:r>
              <a:rPr lang="en-US" dirty="0" smtClean="0"/>
              <a:t>within the range of innovative products, under the CHAMAE brand.</a:t>
            </a:r>
            <a:endParaRPr lang="es-ES" dirty="0" smtClean="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2</a:t>
            </a:fld>
            <a:endParaRPr lang="es-ES" dirty="0"/>
          </a:p>
        </p:txBody>
      </p:sp>
    </p:spTree>
    <p:extLst>
      <p:ext uri="{BB962C8B-B14F-4D97-AF65-F5344CB8AC3E}">
        <p14:creationId xmlns:p14="http://schemas.microsoft.com/office/powerpoint/2010/main" xmlns="" val="2230747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303" y="525194"/>
            <a:ext cx="9170051" cy="740898"/>
          </a:xfrm>
        </p:spPr>
        <p:txBody>
          <a:bodyPr>
            <a:noAutofit/>
          </a:bodyPr>
          <a:lstStyle/>
          <a:p>
            <a:r>
              <a:rPr lang="es-ES" b="1" dirty="0" err="1" smtClean="0"/>
              <a:t>NanoCalcium</a:t>
            </a:r>
            <a:r>
              <a:rPr lang="es-ES" b="1" dirty="0" smtClean="0"/>
              <a:t>, THE EFFICIENT CALCIUM</a:t>
            </a:r>
            <a:r>
              <a:rPr lang="es-ES" b="1" dirty="0"/>
              <a:t/>
            </a:r>
            <a:br>
              <a:rPr lang="es-ES" b="1" dirty="0"/>
            </a:br>
            <a:endParaRPr lang="es-ES" b="1" dirty="0"/>
          </a:p>
        </p:txBody>
      </p:sp>
      <p:sp>
        <p:nvSpPr>
          <p:cNvPr id="3" name="Marcador de contenido 2"/>
          <p:cNvSpPr>
            <a:spLocks noGrp="1"/>
          </p:cNvSpPr>
          <p:nvPr>
            <p:ph idx="1"/>
          </p:nvPr>
        </p:nvSpPr>
        <p:spPr>
          <a:xfrm>
            <a:off x="697521" y="1536176"/>
            <a:ext cx="8910714" cy="2290236"/>
          </a:xfrm>
        </p:spPr>
        <p:txBody>
          <a:bodyPr>
            <a:noAutofit/>
          </a:bodyPr>
          <a:lstStyle/>
          <a:p>
            <a:pPr algn="just"/>
            <a:r>
              <a:rPr lang="en-US" sz="2000" dirty="0" err="1" smtClean="0"/>
              <a:t>NanoCalcium</a:t>
            </a:r>
            <a:r>
              <a:rPr lang="en-US" sz="2000" dirty="0" smtClean="0"/>
              <a:t> </a:t>
            </a:r>
            <a:r>
              <a:rPr lang="en-US" sz="2000" dirty="0" smtClean="0"/>
              <a:t>and </a:t>
            </a:r>
            <a:r>
              <a:rPr lang="en-US" sz="2000" dirty="0" err="1" smtClean="0"/>
              <a:t>Liquido</a:t>
            </a:r>
            <a:r>
              <a:rPr lang="en-US" sz="2000" dirty="0" smtClean="0"/>
              <a:t> </a:t>
            </a:r>
            <a:r>
              <a:rPr lang="en-US" sz="2000" dirty="0" err="1" smtClean="0"/>
              <a:t>NanoCalcium</a:t>
            </a:r>
            <a:r>
              <a:rPr lang="en-US" sz="2000" dirty="0" smtClean="0"/>
              <a:t> propose </a:t>
            </a:r>
            <a:r>
              <a:rPr lang="en-US" sz="2000" dirty="0" smtClean="0"/>
              <a:t>the use of sustainable nutrients, and that efficiently improve agriculture.</a:t>
            </a:r>
          </a:p>
          <a:p>
            <a:pPr algn="just"/>
            <a:endParaRPr lang="en-US" sz="2000" dirty="0" smtClean="0"/>
          </a:p>
          <a:p>
            <a:pPr algn="just"/>
            <a:r>
              <a:rPr lang="en-US" sz="2000" dirty="0" smtClean="0"/>
              <a:t>Only sustainable resources are used for its production, inexhaustible sources such as: shells of marine mollusks and carboxylic acids of natural origin not used in food production.</a:t>
            </a:r>
            <a:endParaRPr lang="es-ES" sz="2000" dirty="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3</a:t>
            </a:fld>
            <a:endParaRPr lang="es-ES"/>
          </a:p>
        </p:txBody>
      </p:sp>
      <p:sp>
        <p:nvSpPr>
          <p:cNvPr id="4" name="CuadroTexto 3"/>
          <p:cNvSpPr txBox="1"/>
          <p:nvPr/>
        </p:nvSpPr>
        <p:spPr>
          <a:xfrm>
            <a:off x="2085976" y="4242729"/>
            <a:ext cx="7508190" cy="461665"/>
          </a:xfrm>
          <a:prstGeom prst="rect">
            <a:avLst/>
          </a:prstGeom>
          <a:noFill/>
        </p:spPr>
        <p:txBody>
          <a:bodyPr wrap="square" rtlCol="0">
            <a:spAutoFit/>
          </a:bodyPr>
          <a:lstStyle/>
          <a:p>
            <a:pPr algn="ctr"/>
            <a:r>
              <a:rPr lang="en-US" sz="2400" b="1" dirty="0" smtClean="0"/>
              <a:t>ECOLOGICAL, SUSTAINABLE AND 100% ORGANIC</a:t>
            </a:r>
            <a:endParaRPr lang="es-ES" sz="2400" dirty="0"/>
          </a:p>
        </p:txBody>
      </p:sp>
      <p:sp>
        <p:nvSpPr>
          <p:cNvPr id="6" name="CuadroTexto 5"/>
          <p:cNvSpPr txBox="1"/>
          <p:nvPr/>
        </p:nvSpPr>
        <p:spPr>
          <a:xfrm>
            <a:off x="844060" y="5181522"/>
            <a:ext cx="9144000" cy="1015663"/>
          </a:xfrm>
          <a:prstGeom prst="rect">
            <a:avLst/>
          </a:prstGeom>
          <a:noFill/>
        </p:spPr>
        <p:txBody>
          <a:bodyPr wrap="square" rtlCol="0">
            <a:spAutoFit/>
          </a:bodyPr>
          <a:lstStyle/>
          <a:p>
            <a:pPr algn="ctr"/>
            <a:r>
              <a:rPr lang="en-US" sz="2000" b="1" dirty="0" err="1" smtClean="0"/>
              <a:t>NanoCalcium</a:t>
            </a:r>
            <a:r>
              <a:rPr lang="en-US" sz="2000" b="1" dirty="0" smtClean="0"/>
              <a:t> and Liquid </a:t>
            </a:r>
            <a:r>
              <a:rPr lang="en-US" sz="2000" b="1" dirty="0" err="1" smtClean="0"/>
              <a:t>NanoCalcium</a:t>
            </a:r>
            <a:r>
              <a:rPr lang="en-US" sz="2000" b="1" dirty="0" smtClean="0"/>
              <a:t>, are produced with sustainable </a:t>
            </a:r>
            <a:r>
              <a:rPr lang="en-US" sz="2000" b="1" dirty="0" smtClean="0"/>
              <a:t>sources locally </a:t>
            </a:r>
            <a:r>
              <a:rPr lang="en-US" sz="2000" b="1" dirty="0" smtClean="0"/>
              <a:t>sourced, without pollution or the need for heavy industry</a:t>
            </a:r>
          </a:p>
          <a:p>
            <a:pPr algn="ctr"/>
            <a:r>
              <a:rPr lang="en-US" sz="2000" b="1" dirty="0" smtClean="0"/>
              <a:t>  and with 0 CARBON FOOTPRINT.</a:t>
            </a:r>
            <a:endParaRPr lang="es-ES" sz="2000" dirty="0"/>
          </a:p>
        </p:txBody>
      </p:sp>
    </p:spTree>
    <p:extLst>
      <p:ext uri="{BB962C8B-B14F-4D97-AF65-F5344CB8AC3E}">
        <p14:creationId xmlns:p14="http://schemas.microsoft.com/office/powerpoint/2010/main" xmlns="" val="1246295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612" y="609600"/>
            <a:ext cx="9523828" cy="825305"/>
          </a:xfrm>
        </p:spPr>
        <p:txBody>
          <a:bodyPr>
            <a:normAutofit fontScale="90000"/>
          </a:bodyPr>
          <a:lstStyle/>
          <a:p>
            <a:pPr algn="ctr"/>
            <a:r>
              <a:rPr lang="es-ES" sz="3100" b="1" dirty="0" smtClean="0"/>
              <a:t>ORGANIC NATURAL CALCIUM BUT </a:t>
            </a:r>
            <a:r>
              <a:rPr lang="es-ES" sz="3100" b="1" dirty="0" smtClean="0"/>
              <a:t>NON-MINERAL </a:t>
            </a:r>
            <a:r>
              <a:rPr lang="es-ES" sz="3100" b="1" dirty="0" smtClean="0"/>
              <a:t>SOURCE</a:t>
            </a:r>
            <a:r>
              <a:rPr lang="es-ES" dirty="0"/>
              <a:t/>
            </a:r>
            <a:br>
              <a:rPr lang="es-ES" dirty="0"/>
            </a:br>
            <a:endParaRPr lang="es-ES" dirty="0"/>
          </a:p>
        </p:txBody>
      </p:sp>
      <p:sp>
        <p:nvSpPr>
          <p:cNvPr id="3" name="Marcador de contenido 2"/>
          <p:cNvSpPr>
            <a:spLocks noGrp="1"/>
          </p:cNvSpPr>
          <p:nvPr>
            <p:ph idx="1"/>
          </p:nvPr>
        </p:nvSpPr>
        <p:spPr>
          <a:xfrm>
            <a:off x="598166" y="1428749"/>
            <a:ext cx="9067800" cy="4612613"/>
          </a:xfrm>
        </p:spPr>
        <p:txBody>
          <a:bodyPr>
            <a:normAutofit/>
          </a:bodyPr>
          <a:lstStyle/>
          <a:p>
            <a:pPr algn="just"/>
            <a:r>
              <a:rPr lang="en-US" sz="2000" dirty="0" smtClean="0"/>
              <a:t>Calcium is currently obtained from mineral sources and is marketed</a:t>
            </a:r>
          </a:p>
          <a:p>
            <a:pPr algn="just">
              <a:buNone/>
            </a:pPr>
            <a:r>
              <a:rPr lang="en-US" sz="2000" dirty="0" smtClean="0"/>
              <a:t>in different formats to be used in agriculture.</a:t>
            </a:r>
          </a:p>
          <a:p>
            <a:pPr algn="just"/>
            <a:endParaRPr lang="en-US" sz="2000" dirty="0" smtClean="0"/>
          </a:p>
          <a:p>
            <a:pPr algn="just"/>
            <a:r>
              <a:rPr lang="en-US" sz="2000" dirty="0" smtClean="0"/>
              <a:t>The current global economic situation, as well as the urgent need to advance towards a sustainable agricultural model, both economically and environmentally, requires an alternative model.</a:t>
            </a:r>
          </a:p>
          <a:p>
            <a:pPr algn="just"/>
            <a:endParaRPr lang="en-US" sz="2000" dirty="0" smtClean="0"/>
          </a:p>
          <a:p>
            <a:pPr algn="just"/>
            <a:r>
              <a:rPr lang="en-US" sz="2000" dirty="0" smtClean="0"/>
              <a:t>Within the general model of natural organic production of the CHAMAE model, CALCIUM, sustainable, non-polluting (due to its extraction processes) and of local origin for our farmers, is obtained from mollusk shell remains, the calcium contained in this natural resource does not mineral and inexhaustible is subjected to simple and natural processes.</a:t>
            </a:r>
            <a:endParaRPr lang="es-ES" sz="2000" dirty="0" smtClean="0"/>
          </a:p>
          <a:p>
            <a:pPr marL="0" indent="0" algn="just">
              <a:buNone/>
            </a:pPr>
            <a:endParaRPr lang="es-ES" dirty="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4</a:t>
            </a:fld>
            <a:endParaRPr lang="es-ES"/>
          </a:p>
        </p:txBody>
      </p:sp>
    </p:spTree>
    <p:extLst>
      <p:ext uri="{BB962C8B-B14F-4D97-AF65-F5344CB8AC3E}">
        <p14:creationId xmlns:p14="http://schemas.microsoft.com/office/powerpoint/2010/main" xmlns="" val="24623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67508"/>
          </a:xfrm>
        </p:spPr>
        <p:txBody>
          <a:bodyPr vert="horz" lIns="91440" tIns="45720" rIns="91440" bIns="45720" rtlCol="0" anchor="t">
            <a:normAutofit fontScale="90000"/>
          </a:bodyPr>
          <a:lstStyle/>
          <a:p>
            <a:pPr algn="ctr"/>
            <a:r>
              <a:rPr lang="es-ES" sz="4900" b="1" dirty="0" err="1" smtClean="0"/>
              <a:t>NanoCalcium</a:t>
            </a:r>
            <a:r>
              <a:rPr lang="es-ES" sz="4900" b="1" dirty="0" smtClean="0"/>
              <a:t>, </a:t>
            </a:r>
            <a:r>
              <a:rPr lang="es-ES" sz="4900" b="1" dirty="0" err="1" smtClean="0"/>
              <a:t>How</a:t>
            </a:r>
            <a:r>
              <a:rPr lang="es-ES" sz="4900" b="1" dirty="0" smtClean="0"/>
              <a:t> </a:t>
            </a:r>
            <a:r>
              <a:rPr lang="es-ES" sz="4900" b="1" dirty="0" err="1" smtClean="0"/>
              <a:t>its</a:t>
            </a:r>
            <a:r>
              <a:rPr lang="es-ES" sz="4900" b="1" dirty="0" smtClean="0"/>
              <a:t> </a:t>
            </a:r>
            <a:r>
              <a:rPr lang="es-ES" sz="4900" b="1" dirty="0" err="1" smtClean="0"/>
              <a:t>made</a:t>
            </a:r>
            <a:r>
              <a:rPr lang="es-ES" sz="4900" b="1" dirty="0" smtClean="0"/>
              <a:t> (II)</a:t>
            </a:r>
            <a:endParaRPr lang="es-ES" sz="4900" b="1" dirty="0"/>
          </a:p>
        </p:txBody>
      </p:sp>
      <p:sp>
        <p:nvSpPr>
          <p:cNvPr id="3" name="Marcador de contenido 2"/>
          <p:cNvSpPr>
            <a:spLocks noGrp="1"/>
          </p:cNvSpPr>
          <p:nvPr>
            <p:ph idx="1"/>
          </p:nvPr>
        </p:nvSpPr>
        <p:spPr>
          <a:xfrm>
            <a:off x="1071234" y="1606843"/>
            <a:ext cx="8396324" cy="3163891"/>
          </a:xfrm>
        </p:spPr>
        <p:txBody>
          <a:bodyPr>
            <a:normAutofit/>
          </a:bodyPr>
          <a:lstStyle/>
          <a:p>
            <a:pPr marL="457200" indent="-457200">
              <a:buNone/>
            </a:pPr>
            <a:r>
              <a:rPr lang="es-ES" sz="2000" dirty="0" smtClean="0"/>
              <a:t>MOLLUSC </a:t>
            </a:r>
            <a:r>
              <a:rPr lang="es-ES" sz="2000" dirty="0" smtClean="0"/>
              <a:t>SHELL</a:t>
            </a:r>
          </a:p>
          <a:p>
            <a:pPr marL="457200" indent="-457200">
              <a:buNone/>
            </a:pPr>
            <a:r>
              <a:rPr lang="es-ES" sz="2000" dirty="0" smtClean="0"/>
              <a:t>GRINDING</a:t>
            </a:r>
          </a:p>
          <a:p>
            <a:pPr marL="457200" indent="-457200">
              <a:buNone/>
            </a:pPr>
            <a:r>
              <a:rPr lang="es-ES" sz="2000" dirty="0" smtClean="0"/>
              <a:t>SEPARATION </a:t>
            </a:r>
            <a:r>
              <a:rPr lang="es-ES" sz="2000" dirty="0" smtClean="0"/>
              <a:t>OF CARBONATE FROM </a:t>
            </a:r>
            <a:r>
              <a:rPr lang="es-ES" sz="2000" dirty="0" smtClean="0"/>
              <a:t>CALCIUM</a:t>
            </a:r>
          </a:p>
          <a:p>
            <a:pPr marL="457200" indent="-457200">
              <a:buNone/>
            </a:pPr>
            <a:r>
              <a:rPr lang="es-ES" sz="2000" dirty="0" smtClean="0"/>
              <a:t>CALCIUM HYDRATION</a:t>
            </a:r>
          </a:p>
          <a:p>
            <a:pPr marL="457200" indent="-457200">
              <a:buNone/>
            </a:pPr>
            <a:r>
              <a:rPr lang="es-ES" sz="2000" dirty="0" smtClean="0"/>
              <a:t>SOLUBILIZATION </a:t>
            </a:r>
            <a:r>
              <a:rPr lang="es-ES" sz="2000" dirty="0" smtClean="0"/>
              <a:t>WITH CARBOXYLIC ACIDS OF THE SOLID FRACTION                                </a:t>
            </a:r>
            <a:endParaRPr lang="es-ES" sz="2000" dirty="0" smtClean="0"/>
          </a:p>
          <a:p>
            <a:pPr marL="457200" indent="-457200">
              <a:buNone/>
            </a:pPr>
            <a:endParaRPr lang="es-ES" sz="2000" dirty="0" smtClean="0"/>
          </a:p>
          <a:p>
            <a:pPr marL="457200" indent="-457200" algn="ctr">
              <a:buNone/>
            </a:pPr>
            <a:r>
              <a:rPr lang="es-ES" sz="3000" dirty="0" err="1" smtClean="0">
                <a:solidFill>
                  <a:schemeClr val="tx1">
                    <a:lumMod val="95000"/>
                    <a:lumOff val="5000"/>
                  </a:schemeClr>
                </a:solidFill>
              </a:rPr>
              <a:t>NanoCalcium</a:t>
            </a:r>
            <a:r>
              <a:rPr lang="es-ES" sz="3000" dirty="0" smtClean="0">
                <a:solidFill>
                  <a:schemeClr val="tx1">
                    <a:lumMod val="95000"/>
                    <a:lumOff val="5000"/>
                  </a:schemeClr>
                </a:solidFill>
              </a:rPr>
              <a:t>: </a:t>
            </a:r>
            <a:r>
              <a:rPr lang="es-ES" sz="3000" dirty="0" smtClean="0">
                <a:solidFill>
                  <a:schemeClr val="tx1">
                    <a:lumMod val="95000"/>
                    <a:lumOff val="5000"/>
                  </a:schemeClr>
                </a:solidFill>
              </a:rPr>
              <a:t>Ca </a:t>
            </a:r>
            <a:r>
              <a:rPr lang="es-ES" sz="3000" dirty="0">
                <a:solidFill>
                  <a:schemeClr val="tx1">
                    <a:lumMod val="95000"/>
                    <a:lumOff val="5000"/>
                  </a:schemeClr>
                </a:solidFill>
              </a:rPr>
              <a:t>+ Mg +  </a:t>
            </a:r>
            <a:r>
              <a:rPr lang="es-ES" sz="3000" dirty="0" smtClean="0">
                <a:solidFill>
                  <a:schemeClr val="tx1">
                    <a:lumMod val="95000"/>
                    <a:lumOff val="5000"/>
                  </a:schemeClr>
                </a:solidFill>
              </a:rPr>
              <a:t>Fe </a:t>
            </a:r>
            <a:r>
              <a:rPr lang="es-ES" sz="3000" dirty="0">
                <a:solidFill>
                  <a:schemeClr val="tx1">
                    <a:lumMod val="95000"/>
                    <a:lumOff val="5000"/>
                  </a:schemeClr>
                </a:solidFill>
              </a:rPr>
              <a:t>+ </a:t>
            </a:r>
            <a:r>
              <a:rPr lang="es-ES" sz="3000" dirty="0" smtClean="0">
                <a:solidFill>
                  <a:schemeClr val="tx1">
                    <a:lumMod val="95000"/>
                    <a:lumOff val="5000"/>
                  </a:schemeClr>
                </a:solidFill>
              </a:rPr>
              <a:t>Si </a:t>
            </a:r>
          </a:p>
          <a:p>
            <a:pPr marL="0" indent="0">
              <a:buNone/>
            </a:pPr>
            <a:endParaRPr lang="es-ES" sz="2000" b="1" dirty="0" smtClean="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5</a:t>
            </a:fld>
            <a:endParaRPr lang="es-ES"/>
          </a:p>
        </p:txBody>
      </p:sp>
      <p:sp>
        <p:nvSpPr>
          <p:cNvPr id="13" name="12 CuadroTexto"/>
          <p:cNvSpPr txBox="1"/>
          <p:nvPr/>
        </p:nvSpPr>
        <p:spPr>
          <a:xfrm>
            <a:off x="998805" y="5711482"/>
            <a:ext cx="8042394" cy="369332"/>
          </a:xfrm>
          <a:prstGeom prst="rect">
            <a:avLst/>
          </a:prstGeom>
          <a:noFill/>
        </p:spPr>
        <p:txBody>
          <a:bodyPr wrap="none" rtlCol="0">
            <a:spAutoFit/>
          </a:bodyPr>
          <a:lstStyle/>
          <a:p>
            <a:pPr algn="ctr"/>
            <a:r>
              <a:rPr lang="en-US" b="1" dirty="0" smtClean="0"/>
              <a:t>EDTA</a:t>
            </a:r>
            <a:r>
              <a:rPr lang="en-US" b="1" dirty="0" smtClean="0"/>
              <a:t>, EDHA, OR </a:t>
            </a:r>
            <a:r>
              <a:rPr lang="en-US" b="1" dirty="0" smtClean="0"/>
              <a:t>ANY OTHER CHEMICAL/SYNTHETIC </a:t>
            </a:r>
            <a:r>
              <a:rPr lang="en-US" b="1" dirty="0" smtClean="0"/>
              <a:t>CHELATORS ARE USED</a:t>
            </a:r>
            <a:endParaRPr lang="es-ES" b="1" dirty="0"/>
          </a:p>
        </p:txBody>
      </p:sp>
    </p:spTree>
    <p:extLst>
      <p:ext uri="{BB962C8B-B14F-4D97-AF65-F5344CB8AC3E}">
        <p14:creationId xmlns:p14="http://schemas.microsoft.com/office/powerpoint/2010/main" xmlns="" val="3297605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D8D4E297-C349-4D74-9F99-BDD2B8600EB6}" type="slidenum">
              <a:rPr lang="es-ES" smtClean="0"/>
              <a:pPr/>
              <a:t>6</a:t>
            </a:fld>
            <a:endParaRPr lang="es-ES"/>
          </a:p>
        </p:txBody>
      </p:sp>
      <p:sp>
        <p:nvSpPr>
          <p:cNvPr id="14" name="CuadroTexto 13"/>
          <p:cNvSpPr txBox="1"/>
          <p:nvPr/>
        </p:nvSpPr>
        <p:spPr>
          <a:xfrm>
            <a:off x="703386" y="1624031"/>
            <a:ext cx="5373857" cy="4228132"/>
          </a:xfrm>
          <a:prstGeom prst="rect">
            <a:avLst/>
          </a:prstGeom>
        </p:spPr>
        <p:txBody>
          <a:bodyPr vert="horz" lIns="91440" tIns="45720" rIns="91440" bIns="45720" rtlCol="0">
            <a:normAutofit/>
          </a:bodyPr>
          <a:lstStyle>
            <a:lvl1pPr marL="342900" indent="-342900" algn="just" defTabSz="457200">
              <a:spcBef>
                <a:spcPts val="1000"/>
              </a:spcBef>
              <a:spcAft>
                <a:spcPts val="0"/>
              </a:spcAft>
              <a:buClr>
                <a:schemeClr val="accent1"/>
              </a:buClr>
              <a:buSzPct val="80000"/>
              <a:buFont typeface="Wingdings 3" charset="2"/>
              <a:buChar char=""/>
              <a:defRPr sz="2000">
                <a:solidFill>
                  <a:schemeClr val="tx1">
                    <a:lumMod val="75000"/>
                    <a:lumOff val="25000"/>
                  </a:schemeClr>
                </a:solidFill>
              </a:defRPr>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algn="l"/>
            <a:r>
              <a:rPr lang="en-US" dirty="0" smtClean="0"/>
              <a:t>INITIALS TAGE</a:t>
            </a:r>
            <a:endParaRPr lang="en-US" dirty="0" smtClean="0"/>
          </a:p>
          <a:p>
            <a:pPr algn="l">
              <a:buNone/>
            </a:pPr>
            <a:r>
              <a:rPr lang="en-US" dirty="0" smtClean="0"/>
              <a:t>MOLLUSC SHELLS</a:t>
            </a:r>
          </a:p>
          <a:p>
            <a:pPr algn="l"/>
            <a:endParaRPr lang="en-US" dirty="0" smtClean="0"/>
          </a:p>
          <a:p>
            <a:pPr algn="l"/>
            <a:r>
              <a:rPr lang="en-US" dirty="0" smtClean="0"/>
              <a:t>STAGE </a:t>
            </a:r>
            <a:r>
              <a:rPr lang="en-US" dirty="0" smtClean="0"/>
              <a:t>1</a:t>
            </a:r>
          </a:p>
          <a:p>
            <a:pPr algn="l">
              <a:buNone/>
            </a:pPr>
            <a:r>
              <a:rPr lang="en-US" dirty="0" smtClean="0"/>
              <a:t>GRINDING </a:t>
            </a:r>
            <a:r>
              <a:rPr lang="en-US" dirty="0" smtClean="0"/>
              <a:t>OBTAINING CALCIUM CARBONATE</a:t>
            </a:r>
          </a:p>
          <a:p>
            <a:pPr algn="l"/>
            <a:endParaRPr lang="en-US" dirty="0" smtClean="0"/>
          </a:p>
          <a:p>
            <a:pPr algn="l"/>
            <a:r>
              <a:rPr lang="en-US" dirty="0" smtClean="0"/>
              <a:t>STAGE </a:t>
            </a:r>
            <a:r>
              <a:rPr lang="en-US" dirty="0" smtClean="0"/>
              <a:t>2 </a:t>
            </a:r>
            <a:r>
              <a:rPr lang="en-US" dirty="0" smtClean="0"/>
              <a:t>-3</a:t>
            </a:r>
            <a:endParaRPr lang="en-US" dirty="0" smtClean="0"/>
          </a:p>
          <a:p>
            <a:pPr algn="l">
              <a:buNone/>
            </a:pPr>
            <a:r>
              <a:rPr lang="en-US" dirty="0" smtClean="0"/>
              <a:t>CARBONATE SEPARATION AND HYDRATION </a:t>
            </a:r>
            <a:r>
              <a:rPr lang="en-US" dirty="0" smtClean="0"/>
              <a:t>TO</a:t>
            </a:r>
          </a:p>
          <a:p>
            <a:pPr algn="l">
              <a:buNone/>
            </a:pPr>
            <a:r>
              <a:rPr lang="en-US" dirty="0" smtClean="0"/>
              <a:t>OBTAIN </a:t>
            </a:r>
            <a:r>
              <a:rPr lang="en-US" dirty="0" smtClean="0"/>
              <a:t>CALCIUM HYDROXIDE</a:t>
            </a:r>
            <a:endParaRPr lang="es-ES" dirty="0"/>
          </a:p>
          <a:p>
            <a:pPr algn="l"/>
            <a:endParaRPr lang="es-ES" dirty="0"/>
          </a:p>
          <a:p>
            <a:pPr algn="l"/>
            <a:endParaRPr lang="es-ES" dirty="0"/>
          </a:p>
          <a:p>
            <a:pPr algn="l"/>
            <a:endParaRPr lang="es-ES" dirty="0"/>
          </a:p>
        </p:txBody>
      </p:sp>
      <p:sp>
        <p:nvSpPr>
          <p:cNvPr id="7" name="Título 1"/>
          <p:cNvSpPr>
            <a:spLocks noGrp="1"/>
          </p:cNvSpPr>
          <p:nvPr>
            <p:ph type="title"/>
          </p:nvPr>
        </p:nvSpPr>
        <p:spPr>
          <a:xfrm>
            <a:off x="325642" y="201636"/>
            <a:ext cx="8596668" cy="867508"/>
          </a:xfrm>
        </p:spPr>
        <p:txBody>
          <a:bodyPr vert="horz" lIns="91440" tIns="45720" rIns="91440" bIns="45720" rtlCol="0" anchor="t">
            <a:normAutofit fontScale="90000"/>
          </a:bodyPr>
          <a:lstStyle/>
          <a:p>
            <a:pPr algn="ctr"/>
            <a:r>
              <a:rPr lang="es-ES" sz="4900" b="1" dirty="0" err="1" smtClean="0"/>
              <a:t>NanoCalcium</a:t>
            </a:r>
            <a:r>
              <a:rPr lang="es-ES" sz="4900" b="1" dirty="0" smtClean="0"/>
              <a:t>, </a:t>
            </a:r>
            <a:r>
              <a:rPr lang="es-ES" sz="4900" b="1" dirty="0" err="1" smtClean="0"/>
              <a:t>How</a:t>
            </a:r>
            <a:r>
              <a:rPr lang="es-ES" sz="4900" b="1" dirty="0" smtClean="0"/>
              <a:t> </a:t>
            </a:r>
            <a:r>
              <a:rPr lang="es-ES" sz="4900" b="1" dirty="0" err="1" smtClean="0"/>
              <a:t>its</a:t>
            </a:r>
            <a:r>
              <a:rPr lang="es-ES" sz="4900" b="1" dirty="0" smtClean="0"/>
              <a:t> </a:t>
            </a:r>
            <a:r>
              <a:rPr lang="es-ES" sz="4900" b="1" dirty="0" err="1" smtClean="0"/>
              <a:t>made</a:t>
            </a:r>
            <a:r>
              <a:rPr lang="es-ES" sz="4900" b="1" dirty="0" smtClean="0"/>
              <a:t>(II</a:t>
            </a:r>
            <a:r>
              <a:rPr lang="es-ES" sz="4900" b="1" dirty="0" smtClean="0"/>
              <a:t>)</a:t>
            </a:r>
            <a:endParaRPr lang="es-ES" sz="4900" b="1" dirty="0"/>
          </a:p>
        </p:txBody>
      </p:sp>
      <p:pic>
        <p:nvPicPr>
          <p:cNvPr id="8" name="7 Imagen" descr="fases-nanocalcio.png"/>
          <p:cNvPicPr>
            <a:picLocks noChangeAspect="1"/>
          </p:cNvPicPr>
          <p:nvPr/>
        </p:nvPicPr>
        <p:blipFill>
          <a:blip r:embed="rId2"/>
          <a:stretch>
            <a:fillRect/>
          </a:stretch>
        </p:blipFill>
        <p:spPr>
          <a:xfrm>
            <a:off x="7132829" y="984738"/>
            <a:ext cx="4191664" cy="55426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3900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xmlns="" val="439824421"/>
              </p:ext>
            </p:extLst>
          </p:nvPr>
        </p:nvGraphicFramePr>
        <p:xfrm>
          <a:off x="414736" y="3665256"/>
          <a:ext cx="9587392" cy="1294525"/>
        </p:xfrm>
        <a:graphic>
          <a:graphicData uri="http://schemas.openxmlformats.org/drawingml/2006/table">
            <a:tbl>
              <a:tblPr/>
              <a:tblGrid>
                <a:gridCol w="4641830"/>
                <a:gridCol w="121473"/>
                <a:gridCol w="4824089"/>
              </a:tblGrid>
              <a:tr h="299385">
                <a:tc>
                  <a:txBody>
                    <a:bodyPr/>
                    <a:lstStyle/>
                    <a:p>
                      <a:pPr algn="ctr" rtl="0"/>
                      <a:endParaRPr lang="es-ES" sz="1600" dirty="0">
                        <a:effectLst/>
                        <a:latin typeface="+mn-lt"/>
                      </a:endParaRPr>
                    </a:p>
                  </a:txBody>
                  <a:tcPr marL="9890" marR="9890" marT="9890" marB="9890">
                    <a:lnL>
                      <a:noFill/>
                    </a:lnL>
                    <a:lnR>
                      <a:noFill/>
                    </a:lnR>
                    <a:lnT>
                      <a:noFill/>
                    </a:lnT>
                    <a:lnB>
                      <a:noFill/>
                    </a:lnB>
                  </a:tcPr>
                </a:tc>
                <a:tc>
                  <a:txBody>
                    <a:bodyPr/>
                    <a:lstStyle/>
                    <a:p>
                      <a:pPr algn="ctr" rtl="0"/>
                      <a:r>
                        <a:rPr lang="es-ES" sz="400">
                          <a:effectLst/>
                        </a:rPr>
                        <a:t/>
                      </a:r>
                      <a:br>
                        <a:rPr lang="es-ES" sz="400">
                          <a:effectLst/>
                        </a:rPr>
                      </a:br>
                      <a:endParaRPr lang="es-ES" sz="400">
                        <a:effectLst/>
                      </a:endParaRPr>
                    </a:p>
                  </a:txBody>
                  <a:tcPr marL="9890" marR="9890" marT="9890" marB="9890">
                    <a:lnL>
                      <a:noFill/>
                    </a:lnL>
                    <a:lnR>
                      <a:noFill/>
                    </a:lnR>
                    <a:lnT>
                      <a:noFill/>
                    </a:lnT>
                    <a:lnB>
                      <a:noFill/>
                    </a:lnB>
                  </a:tcPr>
                </a:tc>
                <a:tc>
                  <a:txBody>
                    <a:bodyPr/>
                    <a:lstStyle/>
                    <a:p>
                      <a:pPr algn="ctr" rtl="0"/>
                      <a:endParaRPr lang="es-ES" sz="400" dirty="0">
                        <a:effectLst/>
                      </a:endParaRPr>
                    </a:p>
                  </a:txBody>
                  <a:tcPr marL="9890" marR="9890" marT="9890" marB="9890">
                    <a:lnL>
                      <a:noFill/>
                    </a:lnL>
                    <a:lnR>
                      <a:noFill/>
                    </a:lnR>
                    <a:lnT>
                      <a:noFill/>
                    </a:lnT>
                    <a:lnB>
                      <a:noFill/>
                    </a:lnB>
                  </a:tcPr>
                </a:tc>
              </a:tr>
              <a:tr h="943606">
                <a:tc>
                  <a:txBody>
                    <a:bodyPr/>
                    <a:lstStyle/>
                    <a:p>
                      <a:pPr marL="0" algn="ctr" defTabSz="457200" rtl="0" eaLnBrk="1" latinLnBrk="0" hangingPunct="1"/>
                      <a:r>
                        <a:rPr lang="es-ES" sz="1600" dirty="0" err="1" smtClean="0">
                          <a:effectLst/>
                          <a:latin typeface="+mn-lt"/>
                        </a:rPr>
                        <a:t>Organic</a:t>
                      </a:r>
                      <a:r>
                        <a:rPr lang="es-ES" sz="1600" dirty="0" smtClean="0">
                          <a:effectLst/>
                          <a:latin typeface="+mn-lt"/>
                        </a:rPr>
                        <a:t> </a:t>
                      </a:r>
                      <a:r>
                        <a:rPr lang="es-ES" sz="1600" dirty="0" err="1" smtClean="0">
                          <a:effectLst/>
                          <a:latin typeface="+mn-lt"/>
                        </a:rPr>
                        <a:t>calcium</a:t>
                      </a:r>
                      <a:r>
                        <a:rPr lang="es-ES" sz="1600" dirty="0" smtClean="0">
                          <a:effectLst/>
                          <a:latin typeface="+mn-lt"/>
                        </a:rPr>
                        <a:t> </a:t>
                      </a:r>
                      <a:r>
                        <a:rPr lang="es-ES" sz="1600" dirty="0" err="1" smtClean="0">
                          <a:effectLst/>
                          <a:latin typeface="+mn-lt"/>
                        </a:rPr>
                        <a:t>hydroxide</a:t>
                      </a:r>
                      <a:r>
                        <a:rPr lang="es-ES" sz="1600" dirty="0" smtClean="0">
                          <a:effectLst/>
                          <a:latin typeface="+mn-lt"/>
                        </a:rPr>
                        <a:t> 96.5% (% w/w CaOH</a:t>
                      </a:r>
                      <a:r>
                        <a:rPr lang="es-ES" sz="1600" baseline="-25000" dirty="0" smtClean="0">
                          <a:effectLst/>
                          <a:latin typeface="+mn-lt"/>
                        </a:rPr>
                        <a:t>‎2</a:t>
                      </a:r>
                      <a:r>
                        <a:rPr lang="es-ES" sz="1600" dirty="0" smtClean="0">
                          <a:effectLst/>
                          <a:latin typeface="+mn-lt"/>
                        </a:rPr>
                        <a:t>‎)</a:t>
                      </a:r>
                    </a:p>
                    <a:p>
                      <a:pPr marL="0" algn="ctr" defTabSz="457200" rtl="0" eaLnBrk="1" latinLnBrk="0" hangingPunct="1"/>
                      <a:r>
                        <a:rPr lang="es-ES" sz="1600" dirty="0" smtClean="0">
                          <a:effectLst/>
                          <a:latin typeface="+mn-lt"/>
                        </a:rPr>
                        <a:t>70% (% w/w </a:t>
                      </a:r>
                      <a:r>
                        <a:rPr lang="es-ES" sz="1600" dirty="0" err="1" smtClean="0">
                          <a:effectLst/>
                          <a:latin typeface="+mn-lt"/>
                        </a:rPr>
                        <a:t>CaO</a:t>
                      </a:r>
                      <a:r>
                        <a:rPr lang="es-ES" sz="1600" dirty="0" smtClean="0">
                          <a:effectLst/>
                          <a:latin typeface="+mn-lt"/>
                        </a:rPr>
                        <a:t>)</a:t>
                      </a:r>
                    </a:p>
                    <a:p>
                      <a:pPr marL="0" algn="ctr" defTabSz="457200" rtl="0" eaLnBrk="1" latinLnBrk="0" hangingPunct="1"/>
                      <a:r>
                        <a:rPr lang="es-ES" sz="1600" dirty="0" err="1" smtClean="0">
                          <a:effectLst/>
                          <a:latin typeface="+mn-lt"/>
                        </a:rPr>
                        <a:t>For</a:t>
                      </a:r>
                      <a:r>
                        <a:rPr lang="es-ES" sz="1600" dirty="0" smtClean="0">
                          <a:effectLst/>
                          <a:latin typeface="+mn-lt"/>
                        </a:rPr>
                        <a:t> </a:t>
                      </a:r>
                      <a:r>
                        <a:rPr lang="es-ES" sz="1600" dirty="0" err="1" smtClean="0">
                          <a:effectLst/>
                          <a:latin typeface="+mn-lt"/>
                        </a:rPr>
                        <a:t>all</a:t>
                      </a:r>
                      <a:r>
                        <a:rPr lang="es-ES" sz="1600" dirty="0" smtClean="0">
                          <a:effectLst/>
                          <a:latin typeface="+mn-lt"/>
                        </a:rPr>
                        <a:t> </a:t>
                      </a:r>
                      <a:r>
                        <a:rPr lang="es-ES" sz="1600" dirty="0" err="1" smtClean="0">
                          <a:effectLst/>
                          <a:latin typeface="+mn-lt"/>
                        </a:rPr>
                        <a:t>crops</a:t>
                      </a:r>
                      <a:r>
                        <a:rPr lang="es-ES" sz="1600" dirty="0" smtClean="0">
                          <a:effectLst/>
                          <a:latin typeface="+mn-lt"/>
                        </a:rPr>
                        <a:t>, foliar and </a:t>
                      </a:r>
                      <a:r>
                        <a:rPr lang="es-ES" sz="1600" dirty="0" err="1" smtClean="0">
                          <a:effectLst/>
                          <a:latin typeface="+mn-lt"/>
                        </a:rPr>
                        <a:t>irrigation</a:t>
                      </a:r>
                      <a:r>
                        <a:rPr lang="es-ES" sz="1600" dirty="0" smtClean="0">
                          <a:effectLst/>
                          <a:latin typeface="+mn-lt"/>
                        </a:rPr>
                        <a:t> uses.</a:t>
                      </a:r>
                    </a:p>
                    <a:p>
                      <a:pPr marL="0" algn="ctr" defTabSz="457200" rtl="0" eaLnBrk="1" latinLnBrk="0" hangingPunct="1"/>
                      <a:r>
                        <a:rPr lang="es-ES" sz="1600" dirty="0" smtClean="0">
                          <a:effectLst/>
                          <a:latin typeface="+mn-lt"/>
                        </a:rPr>
                        <a:t>800 </a:t>
                      </a:r>
                      <a:r>
                        <a:rPr lang="es-ES" sz="1600" dirty="0" err="1" smtClean="0">
                          <a:effectLst/>
                          <a:latin typeface="+mn-lt"/>
                        </a:rPr>
                        <a:t>grs</a:t>
                      </a:r>
                      <a:r>
                        <a:rPr lang="es-ES" sz="1600" dirty="0" smtClean="0">
                          <a:effectLst/>
                          <a:latin typeface="+mn-lt"/>
                        </a:rPr>
                        <a:t>/</a:t>
                      </a:r>
                      <a:r>
                        <a:rPr lang="es-ES" sz="1600" dirty="0" err="1" smtClean="0">
                          <a:effectLst/>
                          <a:latin typeface="+mn-lt"/>
                        </a:rPr>
                        <a:t>hectare</a:t>
                      </a:r>
                      <a:r>
                        <a:rPr lang="es-ES" sz="1600" dirty="0" smtClean="0">
                          <a:effectLst/>
                          <a:latin typeface="+mn-lt"/>
                        </a:rPr>
                        <a:t> </a:t>
                      </a:r>
                      <a:r>
                        <a:rPr lang="es-ES" sz="1600" dirty="0" err="1" smtClean="0">
                          <a:effectLst/>
                          <a:latin typeface="+mn-lt"/>
                        </a:rPr>
                        <a:t>according</a:t>
                      </a:r>
                      <a:r>
                        <a:rPr lang="es-ES" sz="1600" dirty="0" smtClean="0">
                          <a:effectLst/>
                          <a:latin typeface="+mn-lt"/>
                        </a:rPr>
                        <a:t> </a:t>
                      </a:r>
                      <a:r>
                        <a:rPr lang="es-ES" sz="1600" dirty="0" err="1" smtClean="0">
                          <a:effectLst/>
                          <a:latin typeface="+mn-lt"/>
                        </a:rPr>
                        <a:t>to</a:t>
                      </a:r>
                      <a:r>
                        <a:rPr lang="es-ES" sz="1600" dirty="0" smtClean="0">
                          <a:effectLst/>
                          <a:latin typeface="+mn-lt"/>
                        </a:rPr>
                        <a:t> </a:t>
                      </a:r>
                      <a:r>
                        <a:rPr lang="es-ES" sz="1600" dirty="0" err="1" smtClean="0">
                          <a:effectLst/>
                          <a:latin typeface="+mn-lt"/>
                        </a:rPr>
                        <a:t>recommended</a:t>
                      </a:r>
                      <a:r>
                        <a:rPr lang="es-ES" sz="1600" dirty="0" smtClean="0">
                          <a:effectLst/>
                          <a:latin typeface="+mn-lt"/>
                        </a:rPr>
                        <a:t> doses</a:t>
                      </a:r>
                      <a:endParaRPr lang="es-ES" sz="1600" kern="1200" dirty="0">
                        <a:solidFill>
                          <a:schemeClr val="tx1"/>
                        </a:solidFill>
                        <a:effectLst/>
                        <a:latin typeface="+mn-lt"/>
                        <a:ea typeface="+mn-ea"/>
                        <a:cs typeface="+mn-cs"/>
                      </a:endParaRPr>
                    </a:p>
                  </a:txBody>
                  <a:tcPr marL="9890" marR="9890" marT="9890" marB="9890">
                    <a:lnL>
                      <a:noFill/>
                    </a:lnL>
                    <a:lnR>
                      <a:noFill/>
                    </a:lnR>
                    <a:lnT>
                      <a:noFill/>
                    </a:lnT>
                    <a:lnB>
                      <a:noFill/>
                    </a:lnB>
                  </a:tcPr>
                </a:tc>
                <a:tc>
                  <a:txBody>
                    <a:bodyPr/>
                    <a:lstStyle/>
                    <a:p>
                      <a:pPr algn="ctr" rtl="0"/>
                      <a:r>
                        <a:rPr lang="es-ES" sz="400">
                          <a:effectLst/>
                        </a:rPr>
                        <a:t/>
                      </a:r>
                      <a:br>
                        <a:rPr lang="es-ES" sz="400">
                          <a:effectLst/>
                        </a:rPr>
                      </a:br>
                      <a:endParaRPr lang="es-ES" sz="400">
                        <a:effectLst/>
                      </a:endParaRPr>
                    </a:p>
                  </a:txBody>
                  <a:tcPr marL="9890" marR="9890" marT="9890" marB="9890">
                    <a:lnL>
                      <a:noFill/>
                    </a:lnL>
                    <a:lnR>
                      <a:noFill/>
                    </a:lnR>
                    <a:lnT>
                      <a:noFill/>
                    </a:lnT>
                    <a:lnB>
                      <a:noFill/>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15% organic calcium solution (% w/w </a:t>
                      </a:r>
                      <a:r>
                        <a:rPr lang="en-US" sz="1600" dirty="0" err="1" smtClean="0"/>
                        <a:t>CaO</a:t>
                      </a:r>
                      <a:r>
                        <a:rPr lang="en-US" sz="1600" dirty="0" smtClean="0"/>
                        <a: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For all types of crops, foliar use and</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irrigation in the recommended doses.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With the advantages of natural carboxylic acids.</a:t>
                      </a:r>
                      <a:endParaRPr lang="es-ES" sz="1600" kern="1200" dirty="0">
                        <a:solidFill>
                          <a:schemeClr val="tx1"/>
                        </a:solidFill>
                        <a:effectLst/>
                        <a:latin typeface="+mn-lt"/>
                        <a:ea typeface="+mn-ea"/>
                        <a:cs typeface="+mn-cs"/>
                      </a:endParaRPr>
                    </a:p>
                  </a:txBody>
                  <a:tcPr marL="9890" marR="9890" marT="9890" marB="9890">
                    <a:lnL>
                      <a:noFill/>
                    </a:lnL>
                    <a:lnR>
                      <a:noFill/>
                    </a:lnR>
                    <a:lnT>
                      <a:noFill/>
                    </a:lnT>
                    <a:lnB>
                      <a:noFill/>
                    </a:lnB>
                  </a:tcPr>
                </a:tc>
              </a:tr>
            </a:tbl>
          </a:graphicData>
        </a:graphic>
      </p:graphicFrame>
      <p:sp>
        <p:nvSpPr>
          <p:cNvPr id="5" name="Marcador de número de diapositiva 4"/>
          <p:cNvSpPr>
            <a:spLocks noGrp="1"/>
          </p:cNvSpPr>
          <p:nvPr>
            <p:ph type="sldNum" sz="quarter" idx="12"/>
          </p:nvPr>
        </p:nvSpPr>
        <p:spPr/>
        <p:txBody>
          <a:bodyPr/>
          <a:lstStyle/>
          <a:p>
            <a:fld id="{D8D4E297-C349-4D74-9F99-BDD2B8600EB6}" type="slidenum">
              <a:rPr lang="es-ES" smtClean="0"/>
              <a:pPr/>
              <a:t>7</a:t>
            </a:fld>
            <a:endParaRPr lang="es-ES"/>
          </a:p>
        </p:txBody>
      </p:sp>
      <p:sp>
        <p:nvSpPr>
          <p:cNvPr id="6" name="CuadroTexto 5"/>
          <p:cNvSpPr txBox="1"/>
          <p:nvPr/>
        </p:nvSpPr>
        <p:spPr>
          <a:xfrm>
            <a:off x="2964576" y="5507816"/>
            <a:ext cx="4547142" cy="923330"/>
          </a:xfrm>
          <a:prstGeom prst="rect">
            <a:avLst/>
          </a:prstGeom>
          <a:noFill/>
        </p:spPr>
        <p:txBody>
          <a:bodyPr wrap="none" rtlCol="0">
            <a:spAutoFit/>
          </a:bodyPr>
          <a:lstStyle/>
          <a:p>
            <a:pPr algn="ctr"/>
            <a:r>
              <a:rPr lang="en-US" b="1" dirty="0" smtClean="0"/>
              <a:t>2 DIFFERENT AND SPECIALIZED MODELS  </a:t>
            </a:r>
            <a:endParaRPr lang="en-US" b="1" dirty="0" smtClean="0"/>
          </a:p>
          <a:p>
            <a:pPr algn="ctr"/>
            <a:r>
              <a:rPr lang="en-US" b="1" dirty="0" smtClean="0"/>
              <a:t>+ Silicon</a:t>
            </a:r>
            <a:r>
              <a:rPr lang="en-US" b="1" dirty="0" smtClean="0"/>
              <a:t>, Magnesium and Iron</a:t>
            </a:r>
            <a:r>
              <a:rPr lang="en-US" b="1" dirty="0" smtClean="0"/>
              <a:t>.</a:t>
            </a:r>
          </a:p>
          <a:p>
            <a:pPr algn="ctr"/>
            <a:endParaRPr lang="es-ES" dirty="0" smtClean="0">
              <a:effectLst/>
            </a:endParaRPr>
          </a:p>
        </p:txBody>
      </p:sp>
      <p:pic>
        <p:nvPicPr>
          <p:cNvPr id="8" name="Imagen 7"/>
          <p:cNvPicPr>
            <a:picLocks noChangeAspect="1"/>
          </p:cNvPicPr>
          <p:nvPr/>
        </p:nvPicPr>
        <p:blipFill>
          <a:blip r:embed="rId2" cstate="print"/>
          <a:stretch>
            <a:fillRect/>
          </a:stretch>
        </p:blipFill>
        <p:spPr>
          <a:xfrm>
            <a:off x="957325" y="1001776"/>
            <a:ext cx="3806889" cy="2768364"/>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3" cstate="print"/>
          <a:stretch>
            <a:fillRect/>
          </a:stretch>
        </p:blipFill>
        <p:spPr>
          <a:xfrm>
            <a:off x="5586192" y="1012877"/>
            <a:ext cx="3811027" cy="277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6073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9904" y="1611804"/>
            <a:ext cx="8857191" cy="4606118"/>
          </a:xfrm>
        </p:spPr>
        <p:txBody>
          <a:bodyPr>
            <a:normAutofit/>
          </a:bodyPr>
          <a:lstStyle/>
          <a:p>
            <a:pPr marL="0" lvl="0" indent="0" algn="just">
              <a:buNone/>
            </a:pPr>
            <a:r>
              <a:rPr lang="en-US" sz="2000" b="1" dirty="0" smtClean="0"/>
              <a:t>IMPROVING THE EFFICIENCY OF NUTRITIONAL PRODUCTS</a:t>
            </a:r>
          </a:p>
          <a:p>
            <a:pPr marL="0" lvl="0" indent="0" algn="just">
              <a:buNone/>
            </a:pPr>
            <a:endParaRPr lang="en-US" sz="2000" b="1" dirty="0" smtClean="0"/>
          </a:p>
          <a:p>
            <a:pPr marL="0" lvl="0" indent="0" algn="just">
              <a:buNone/>
            </a:pPr>
            <a:r>
              <a:rPr lang="en-US" sz="2000" b="1" dirty="0" smtClean="0"/>
              <a:t>It is important to remember that </a:t>
            </a:r>
            <a:r>
              <a:rPr lang="en-US" sz="2000" b="1" dirty="0" err="1" smtClean="0"/>
              <a:t>NanoCalcium</a:t>
            </a:r>
            <a:r>
              <a:rPr lang="en-US" sz="2000" b="1" dirty="0" smtClean="0"/>
              <a:t> contains other </a:t>
            </a:r>
            <a:r>
              <a:rPr lang="en-US" sz="2000" b="1" dirty="0" err="1" smtClean="0"/>
              <a:t>cations</a:t>
            </a:r>
            <a:r>
              <a:rPr lang="en-US" sz="2000" b="1" dirty="0" smtClean="0"/>
              <a:t> such as magnesium and iron, although at minimal levels.</a:t>
            </a:r>
          </a:p>
          <a:p>
            <a:pPr marL="0" lvl="0" indent="0" algn="just">
              <a:buNone/>
            </a:pPr>
            <a:endParaRPr lang="en-US" sz="2000" b="1" dirty="0" smtClean="0"/>
          </a:p>
          <a:p>
            <a:pPr marL="0" lvl="0" indent="0" algn="just">
              <a:buNone/>
            </a:pPr>
            <a:r>
              <a:rPr lang="en-US" sz="2000" b="1" dirty="0" smtClean="0"/>
              <a:t>It enriches the soil, unlike other forms of inorganic calcium that lead to soil contamination due to the accumulation of less </a:t>
            </a:r>
            <a:r>
              <a:rPr lang="en-US" sz="2000" b="1" dirty="0" err="1" smtClean="0"/>
              <a:t>bioavailable</a:t>
            </a:r>
            <a:r>
              <a:rPr lang="en-US" sz="2000" b="1" dirty="0" smtClean="0"/>
              <a:t> salts, carbonates, </a:t>
            </a:r>
            <a:r>
              <a:rPr lang="en-US" sz="2000" b="1" dirty="0" err="1" smtClean="0"/>
              <a:t>sulphates</a:t>
            </a:r>
            <a:r>
              <a:rPr lang="en-US" sz="2000" b="1" dirty="0" smtClean="0"/>
              <a:t>, etc.</a:t>
            </a:r>
          </a:p>
          <a:p>
            <a:pPr marL="0" lvl="0" indent="0" algn="just">
              <a:buNone/>
            </a:pPr>
            <a:endParaRPr lang="en-US" sz="2000" b="1" dirty="0" smtClean="0"/>
          </a:p>
          <a:p>
            <a:pPr marL="0" lvl="0" indent="0" algn="just">
              <a:buNone/>
            </a:pPr>
            <a:r>
              <a:rPr lang="en-US" sz="2000" b="1" dirty="0" smtClean="0"/>
              <a:t>Its organic nature favors the development of microorganisms in the root environment, also contributing to the better assimilation of other nutrients.</a:t>
            </a:r>
            <a:endParaRPr lang="es-ES" dirty="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8</a:t>
            </a:fld>
            <a:endParaRPr lang="es-ES"/>
          </a:p>
        </p:txBody>
      </p:sp>
      <p:sp>
        <p:nvSpPr>
          <p:cNvPr id="7" name="Título 1"/>
          <p:cNvSpPr>
            <a:spLocks noGrp="1"/>
          </p:cNvSpPr>
          <p:nvPr>
            <p:ph type="title"/>
          </p:nvPr>
        </p:nvSpPr>
        <p:spPr>
          <a:xfrm>
            <a:off x="677333" y="609600"/>
            <a:ext cx="9240389" cy="839372"/>
          </a:xfrm>
        </p:spPr>
        <p:txBody>
          <a:bodyPr>
            <a:normAutofit/>
          </a:bodyPr>
          <a:lstStyle/>
          <a:p>
            <a:r>
              <a:rPr lang="es-ES" b="1" dirty="0" err="1" smtClean="0"/>
              <a:t>NanoCalcium</a:t>
            </a:r>
            <a:r>
              <a:rPr lang="es-ES" b="1" dirty="0" smtClean="0"/>
              <a:t> CHAMAE </a:t>
            </a:r>
            <a:r>
              <a:rPr lang="es-ES" b="1" dirty="0" err="1" smtClean="0"/>
              <a:t>Advantages</a:t>
            </a:r>
            <a:endParaRPr lang="es-ES" b="1" dirty="0"/>
          </a:p>
        </p:txBody>
      </p:sp>
    </p:spTree>
    <p:extLst>
      <p:ext uri="{BB962C8B-B14F-4D97-AF65-F5344CB8AC3E}">
        <p14:creationId xmlns:p14="http://schemas.microsoft.com/office/powerpoint/2010/main" xmlns="" val="1711059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9240389" cy="839372"/>
          </a:xfrm>
        </p:spPr>
        <p:txBody>
          <a:bodyPr/>
          <a:lstStyle/>
          <a:p>
            <a:r>
              <a:rPr lang="es-ES" b="1" dirty="0" err="1" smtClean="0"/>
              <a:t>NanoCalcium</a:t>
            </a:r>
            <a:r>
              <a:rPr lang="es-ES" b="1" dirty="0" smtClean="0"/>
              <a:t> CHAMAE </a:t>
            </a:r>
            <a:r>
              <a:rPr lang="es-ES" b="1" dirty="0" err="1" smtClean="0"/>
              <a:t>Advantages</a:t>
            </a:r>
            <a:r>
              <a:rPr lang="es-ES" b="1" dirty="0" smtClean="0"/>
              <a:t> (</a:t>
            </a:r>
            <a:r>
              <a:rPr lang="es-ES" b="1" dirty="0" smtClean="0"/>
              <a:t>II</a:t>
            </a:r>
            <a:r>
              <a:rPr lang="es-ES" b="1" dirty="0" smtClean="0"/>
              <a:t>)</a:t>
            </a:r>
            <a:endParaRPr lang="es-ES" b="1" dirty="0"/>
          </a:p>
        </p:txBody>
      </p:sp>
      <p:sp>
        <p:nvSpPr>
          <p:cNvPr id="3" name="Marcador de contenido 2"/>
          <p:cNvSpPr>
            <a:spLocks noGrp="1"/>
          </p:cNvSpPr>
          <p:nvPr>
            <p:ph idx="1"/>
          </p:nvPr>
        </p:nvSpPr>
        <p:spPr>
          <a:xfrm>
            <a:off x="677334" y="1549233"/>
            <a:ext cx="9085644" cy="4837497"/>
          </a:xfrm>
        </p:spPr>
        <p:txBody>
          <a:bodyPr>
            <a:normAutofit/>
          </a:bodyPr>
          <a:lstStyle/>
          <a:p>
            <a:pPr marL="0" lvl="0" indent="0">
              <a:buNone/>
            </a:pPr>
            <a:r>
              <a:rPr lang="en-US" sz="2000" b="1" dirty="0" smtClean="0"/>
              <a:t>ENVIRONMENTAL SUSTAINABILITY</a:t>
            </a:r>
          </a:p>
          <a:p>
            <a:pPr marL="0" lvl="0" indent="0">
              <a:buNone/>
            </a:pPr>
            <a:endParaRPr lang="en-US" sz="2000" b="1" dirty="0" smtClean="0"/>
          </a:p>
          <a:p>
            <a:pPr marL="0" indent="0"/>
            <a:r>
              <a:rPr lang="en-US" sz="2000" b="1" dirty="0" smtClean="0"/>
              <a:t>The pollution generated by the activity and mining during its production is reduced</a:t>
            </a:r>
            <a:r>
              <a:rPr lang="en-US" sz="2000" b="1" dirty="0" smtClean="0"/>
              <a:t>.</a:t>
            </a:r>
          </a:p>
          <a:p>
            <a:pPr marL="0" indent="0"/>
            <a:endParaRPr lang="en-US" sz="2000" b="1" dirty="0" smtClean="0"/>
          </a:p>
          <a:p>
            <a:pPr marL="0" indent="0"/>
            <a:r>
              <a:rPr lang="en-US" sz="2000" b="1" dirty="0" smtClean="0"/>
              <a:t>Subsequent industrial pollution is reduced for the purification or clean extraction of the element</a:t>
            </a:r>
            <a:r>
              <a:rPr lang="en-US" sz="2000" b="1" dirty="0" smtClean="0"/>
              <a:t>.</a:t>
            </a:r>
          </a:p>
          <a:p>
            <a:pPr marL="0" indent="0"/>
            <a:endParaRPr lang="en-US" sz="2000" b="1" dirty="0" smtClean="0"/>
          </a:p>
          <a:p>
            <a:pPr marL="0" indent="0"/>
            <a:r>
              <a:rPr lang="en-US" sz="2000" b="1" dirty="0" smtClean="0"/>
              <a:t>The pollution produced by the transport of the product is reduced, as it is produced locally or nearby</a:t>
            </a:r>
            <a:r>
              <a:rPr lang="en-US" sz="2000" b="1" dirty="0" smtClean="0"/>
              <a:t>.</a:t>
            </a:r>
          </a:p>
          <a:p>
            <a:pPr marL="0" indent="0"/>
            <a:endParaRPr lang="en-US" sz="2000" b="1" dirty="0" smtClean="0"/>
          </a:p>
          <a:p>
            <a:pPr marL="0" indent="0"/>
            <a:r>
              <a:rPr lang="en-US" sz="2000" b="1" dirty="0" smtClean="0"/>
              <a:t>RENEWABLE RESOURCES are used.</a:t>
            </a:r>
            <a:endParaRPr lang="es-ES" dirty="0"/>
          </a:p>
        </p:txBody>
      </p:sp>
      <p:sp>
        <p:nvSpPr>
          <p:cNvPr id="5" name="Marcador de número de diapositiva 4"/>
          <p:cNvSpPr>
            <a:spLocks noGrp="1"/>
          </p:cNvSpPr>
          <p:nvPr>
            <p:ph type="sldNum" sz="quarter" idx="12"/>
          </p:nvPr>
        </p:nvSpPr>
        <p:spPr/>
        <p:txBody>
          <a:bodyPr/>
          <a:lstStyle/>
          <a:p>
            <a:fld id="{D8D4E297-C349-4D74-9F99-BDD2B8600EB6}" type="slidenum">
              <a:rPr lang="es-ES" smtClean="0"/>
              <a:pPr/>
              <a:t>9</a:t>
            </a:fld>
            <a:endParaRPr lang="es-ES"/>
          </a:p>
        </p:txBody>
      </p:sp>
    </p:spTree>
    <p:extLst>
      <p:ext uri="{BB962C8B-B14F-4D97-AF65-F5344CB8AC3E}">
        <p14:creationId xmlns:p14="http://schemas.microsoft.com/office/powerpoint/2010/main" xmlns="" val="2404039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1069</TotalTime>
  <Words>1344</Words>
  <Application>Microsoft Office PowerPoint</Application>
  <PresentationFormat>Personalizado</PresentationFormat>
  <Paragraphs>169</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Faceta</vt:lpstr>
      <vt:lpstr>Introduction to NanoCalcium  THE EFFICIENT CALCIUM</vt:lpstr>
      <vt:lpstr>NanoCalcium, THE EFFICIENT CALCIUM</vt:lpstr>
      <vt:lpstr>NanoCalcium, THE EFFICIENT CALCIUM </vt:lpstr>
      <vt:lpstr>ORGANIC NATURAL CALCIUM BUT NON-MINERAL SOURCE </vt:lpstr>
      <vt:lpstr>NanoCalcium, How its made (II)</vt:lpstr>
      <vt:lpstr>NanoCalcium, How its made(II)</vt:lpstr>
      <vt:lpstr>Diapositiva 7</vt:lpstr>
      <vt:lpstr>NanoCalcium CHAMAE Advantages</vt:lpstr>
      <vt:lpstr>NanoCalcium CHAMAE Advantages (II)</vt:lpstr>
      <vt:lpstr>NanoCalcium EFFICIENCY Sample</vt:lpstr>
      <vt:lpstr>NanoCalcium EFFICIENCY Analitycs (II)</vt:lpstr>
      <vt:lpstr>EFFICIENCY of NanoCalcium, CONCLUSIONS (I)</vt:lpstr>
      <vt:lpstr>EFFICIENCY of NanoCalcium, CONCLUSIONS(II)</vt:lpstr>
      <vt:lpstr>NanoCalcium: DOSAGE &amp; APPICATION</vt:lpstr>
      <vt:lpstr>GREENHOUSE DOSAGE</vt:lpstr>
      <vt:lpstr>CALCIUM AMENDMENTS COMPARISON  </vt:lpstr>
      <vt:lpstr>Diapositiva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 A VPOTASH EL POTASIO VERDE</dc:title>
  <dc:creator>Hp</dc:creator>
  <cp:lastModifiedBy>AutoBVT</cp:lastModifiedBy>
  <cp:revision>107</cp:revision>
  <dcterms:created xsi:type="dcterms:W3CDTF">2022-09-07T09:22:28Z</dcterms:created>
  <dcterms:modified xsi:type="dcterms:W3CDTF">2022-11-11T22:16:37Z</dcterms:modified>
</cp:coreProperties>
</file>