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9"/>
  </p:notesMasterIdLst>
  <p:sldIdLst>
    <p:sldId id="256" r:id="rId2"/>
    <p:sldId id="257" r:id="rId3"/>
    <p:sldId id="274" r:id="rId4"/>
    <p:sldId id="258" r:id="rId5"/>
    <p:sldId id="262" r:id="rId6"/>
    <p:sldId id="277" r:id="rId7"/>
    <p:sldId id="275" r:id="rId8"/>
    <p:sldId id="268" r:id="rId9"/>
    <p:sldId id="267" r:id="rId10"/>
    <p:sldId id="278" r:id="rId11"/>
    <p:sldId id="265" r:id="rId12"/>
    <p:sldId id="279" r:id="rId13"/>
    <p:sldId id="269" r:id="rId14"/>
    <p:sldId id="270" r:id="rId15"/>
    <p:sldId id="280" r:id="rId16"/>
    <p:sldId id="281" r:id="rId17"/>
    <p:sldId id="272" r:id="rId18"/>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4559" autoAdjust="0"/>
    <p:restoredTop sz="94660"/>
  </p:normalViewPr>
  <p:slideViewPr>
    <p:cSldViewPr snapToGrid="0">
      <p:cViewPr varScale="1">
        <p:scale>
          <a:sx n="68" d="100"/>
          <a:sy n="68" d="100"/>
        </p:scale>
        <p:origin x="-840" y="-9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1742A3F-53C1-4CA6-BE72-67EEE690265D}" type="datetimeFigureOut">
              <a:rPr lang="es-ES" smtClean="0"/>
              <a:pPr/>
              <a:t>12/09/2022</a:t>
            </a:fld>
            <a:endParaRPr lang="es-ES"/>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23A670F-F21A-47B4-9308-3AFDAC844FB2}" type="slidenum">
              <a:rPr lang="es-ES" smtClean="0"/>
              <a:pPr/>
              <a:t>‹Nº›</a:t>
            </a:fld>
            <a:endParaRPr lang="es-ES"/>
          </a:p>
        </p:txBody>
      </p:sp>
    </p:spTree>
    <p:extLst>
      <p:ext uri="{BB962C8B-B14F-4D97-AF65-F5344CB8AC3E}">
        <p14:creationId xmlns="" xmlns:p14="http://schemas.microsoft.com/office/powerpoint/2010/main" val="2968523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fld id="{423A670F-F21A-47B4-9308-3AFDAC844FB2}" type="slidenum">
              <a:rPr lang="es-ES" smtClean="0"/>
              <a:pPr/>
              <a:t>1</a:t>
            </a:fld>
            <a:endParaRPr lang="es-ES"/>
          </a:p>
        </p:txBody>
      </p:sp>
    </p:spTree>
    <p:extLst>
      <p:ext uri="{BB962C8B-B14F-4D97-AF65-F5344CB8AC3E}">
        <p14:creationId xmlns="" xmlns:p14="http://schemas.microsoft.com/office/powerpoint/2010/main" val="56520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510B800A-9E31-49B6-9F85-A8E0BD471898}" type="datetime1">
              <a:rPr lang="es-ES" smtClean="0"/>
              <a:pPr/>
              <a:t>12/09/2022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D8D4E297-C349-4D74-9F99-BDD2B8600EB6}" type="slidenum">
              <a:rPr lang="es-ES" smtClean="0"/>
              <a:pPr/>
              <a:t>‹Nº›</a:t>
            </a:fld>
            <a:endParaRPr lang="es-ES"/>
          </a:p>
        </p:txBody>
      </p:sp>
    </p:spTree>
    <p:extLst>
      <p:ext uri="{BB962C8B-B14F-4D97-AF65-F5344CB8AC3E}">
        <p14:creationId xmlns="" xmlns:p14="http://schemas.microsoft.com/office/powerpoint/2010/main" val="14199266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4134B7D4-7004-4703-A012-F03B98311D98}" type="datetime1">
              <a:rPr lang="es-ES" smtClean="0"/>
              <a:pPr/>
              <a:t>12/09/2022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D8D4E297-C349-4D74-9F99-BDD2B8600EB6}" type="slidenum">
              <a:rPr lang="es-ES" smtClean="0"/>
              <a:pPr/>
              <a:t>‹Nº›</a:t>
            </a:fld>
            <a:endParaRPr lang="es-ES"/>
          </a:p>
        </p:txBody>
      </p:sp>
    </p:spTree>
    <p:extLst>
      <p:ext uri="{BB962C8B-B14F-4D97-AF65-F5344CB8AC3E}">
        <p14:creationId xmlns="" xmlns:p14="http://schemas.microsoft.com/office/powerpoint/2010/main" val="344602995"/>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4134B7D4-7004-4703-A012-F03B98311D98}" type="datetime1">
              <a:rPr lang="es-ES" smtClean="0"/>
              <a:pPr/>
              <a:t>12/09/2022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D8D4E297-C349-4D74-9F99-BDD2B8600EB6}" type="slidenum">
              <a:rPr lang="es-ES" smtClean="0"/>
              <a:pPr/>
              <a:t>‹Nº›</a:t>
            </a:fld>
            <a:endParaRPr lang="es-E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 xmlns:p14="http://schemas.microsoft.com/office/powerpoint/2010/main" val="1318062444"/>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4134B7D4-7004-4703-A012-F03B98311D98}" type="datetime1">
              <a:rPr lang="es-ES" smtClean="0"/>
              <a:pPr/>
              <a:t>12/09/2022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D8D4E297-C349-4D74-9F99-BDD2B8600EB6}" type="slidenum">
              <a:rPr lang="es-ES" smtClean="0"/>
              <a:pPr/>
              <a:t>‹Nº›</a:t>
            </a:fld>
            <a:endParaRPr lang="es-ES"/>
          </a:p>
        </p:txBody>
      </p:sp>
    </p:spTree>
    <p:extLst>
      <p:ext uri="{BB962C8B-B14F-4D97-AF65-F5344CB8AC3E}">
        <p14:creationId xmlns="" xmlns:p14="http://schemas.microsoft.com/office/powerpoint/2010/main" val="4144610928"/>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4134B7D4-7004-4703-A012-F03B98311D98}" type="datetime1">
              <a:rPr lang="es-ES" smtClean="0"/>
              <a:pPr/>
              <a:t>12/09/2022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D8D4E297-C349-4D74-9F99-BDD2B8600EB6}" type="slidenum">
              <a:rPr lang="es-ES" smtClean="0"/>
              <a:pPr/>
              <a:t>‹Nº›</a:t>
            </a:fld>
            <a:endParaRPr lang="es-E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 xmlns:p14="http://schemas.microsoft.com/office/powerpoint/2010/main" val="4080388330"/>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4134B7D4-7004-4703-A012-F03B98311D98}" type="datetime1">
              <a:rPr lang="es-ES" smtClean="0"/>
              <a:pPr/>
              <a:t>12/09/2022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D8D4E297-C349-4D74-9F99-BDD2B8600EB6}" type="slidenum">
              <a:rPr lang="es-ES" smtClean="0"/>
              <a:pPr/>
              <a:t>‹Nº›</a:t>
            </a:fld>
            <a:endParaRPr lang="es-ES"/>
          </a:p>
        </p:txBody>
      </p:sp>
    </p:spTree>
    <p:extLst>
      <p:ext uri="{BB962C8B-B14F-4D97-AF65-F5344CB8AC3E}">
        <p14:creationId xmlns="" xmlns:p14="http://schemas.microsoft.com/office/powerpoint/2010/main" val="3840539658"/>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2113A89-389E-499B-A35C-E2DABBBD5C86}" type="datetime1">
              <a:rPr lang="es-ES" smtClean="0"/>
              <a:pPr/>
              <a:t>12/09/2022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D8D4E297-C349-4D74-9F99-BDD2B8600EB6}" type="slidenum">
              <a:rPr lang="es-ES" smtClean="0"/>
              <a:pPr/>
              <a:t>‹Nº›</a:t>
            </a:fld>
            <a:endParaRPr lang="es-ES"/>
          </a:p>
        </p:txBody>
      </p:sp>
    </p:spTree>
    <p:extLst>
      <p:ext uri="{BB962C8B-B14F-4D97-AF65-F5344CB8AC3E}">
        <p14:creationId xmlns="" xmlns:p14="http://schemas.microsoft.com/office/powerpoint/2010/main" val="38431827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3797613C-C5EE-4884-8AB1-61C13007CEC6}" type="datetime1">
              <a:rPr lang="es-ES" smtClean="0"/>
              <a:pPr/>
              <a:t>12/09/2022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D8D4E297-C349-4D74-9F99-BDD2B8600EB6}" type="slidenum">
              <a:rPr lang="es-ES" smtClean="0"/>
              <a:pPr/>
              <a:t>‹Nº›</a:t>
            </a:fld>
            <a:endParaRPr lang="es-ES"/>
          </a:p>
        </p:txBody>
      </p:sp>
    </p:spTree>
    <p:extLst>
      <p:ext uri="{BB962C8B-B14F-4D97-AF65-F5344CB8AC3E}">
        <p14:creationId xmlns="" xmlns:p14="http://schemas.microsoft.com/office/powerpoint/2010/main" val="10720971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7DEA82A-1E80-4CFC-931E-04F95ABF5241}" type="datetime1">
              <a:rPr lang="es-ES" smtClean="0"/>
              <a:pPr/>
              <a:t>12/09/2022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D8D4E297-C349-4D74-9F99-BDD2B8600EB6}" type="slidenum">
              <a:rPr lang="es-ES" smtClean="0"/>
              <a:pPr/>
              <a:t>‹Nº›</a:t>
            </a:fld>
            <a:endParaRPr lang="es-ES"/>
          </a:p>
        </p:txBody>
      </p:sp>
      <p:pic>
        <p:nvPicPr>
          <p:cNvPr id="7" name="Imagen 6"/>
          <p:cNvPicPr>
            <a:picLocks noChangeAspect="1"/>
          </p:cNvPicPr>
          <p:nvPr userDrawn="1"/>
        </p:nvPicPr>
        <p:blipFill>
          <a:blip r:embed="rId2" cstate="print"/>
          <a:stretch>
            <a:fillRect/>
          </a:stretch>
        </p:blipFill>
        <p:spPr>
          <a:xfrm>
            <a:off x="10427381" y="5693202"/>
            <a:ext cx="1441312" cy="91861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 xmlns:p14="http://schemas.microsoft.com/office/powerpoint/2010/main" val="381799627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AF8682E9-0F7A-4E81-93AE-8E5F7806BDCB}" type="datetime1">
              <a:rPr lang="es-ES" smtClean="0"/>
              <a:pPr/>
              <a:t>12/09/2022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D8D4E297-C349-4D74-9F99-BDD2B8600EB6}" type="slidenum">
              <a:rPr lang="es-ES" smtClean="0"/>
              <a:pPr/>
              <a:t>‹Nº›</a:t>
            </a:fld>
            <a:endParaRPr lang="es-ES"/>
          </a:p>
        </p:txBody>
      </p:sp>
    </p:spTree>
    <p:extLst>
      <p:ext uri="{BB962C8B-B14F-4D97-AF65-F5344CB8AC3E}">
        <p14:creationId xmlns="" xmlns:p14="http://schemas.microsoft.com/office/powerpoint/2010/main" val="7414794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2D25B749-BFEE-472B-9238-5708CFA4B5D0}" type="datetime1">
              <a:rPr lang="es-ES" smtClean="0"/>
              <a:pPr/>
              <a:t>12/09/2022</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D8D4E297-C349-4D74-9F99-BDD2B8600EB6}" type="slidenum">
              <a:rPr lang="es-ES" smtClean="0"/>
              <a:pPr/>
              <a:t>‹Nº›</a:t>
            </a:fld>
            <a:endParaRPr lang="es-ES"/>
          </a:p>
        </p:txBody>
      </p:sp>
    </p:spTree>
    <p:extLst>
      <p:ext uri="{BB962C8B-B14F-4D97-AF65-F5344CB8AC3E}">
        <p14:creationId xmlns="" xmlns:p14="http://schemas.microsoft.com/office/powerpoint/2010/main" val="39951612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8716C310-8466-4866-A385-4F80755F83AF}" type="datetime1">
              <a:rPr lang="es-ES" smtClean="0"/>
              <a:pPr/>
              <a:t>12/09/2022</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D8D4E297-C349-4D74-9F99-BDD2B8600EB6}" type="slidenum">
              <a:rPr lang="es-ES" smtClean="0"/>
              <a:pPr/>
              <a:t>‹Nº›</a:t>
            </a:fld>
            <a:endParaRPr lang="es-ES"/>
          </a:p>
        </p:txBody>
      </p:sp>
    </p:spTree>
    <p:extLst>
      <p:ext uri="{BB962C8B-B14F-4D97-AF65-F5344CB8AC3E}">
        <p14:creationId xmlns="" xmlns:p14="http://schemas.microsoft.com/office/powerpoint/2010/main" val="3935456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0F0B6D17-08C7-42D4-A03E-58B2A48B1B21}" type="datetime1">
              <a:rPr lang="es-ES" smtClean="0"/>
              <a:pPr/>
              <a:t>12/09/2022</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D8D4E297-C349-4D74-9F99-BDD2B8600EB6}" type="slidenum">
              <a:rPr lang="es-ES" smtClean="0"/>
              <a:pPr/>
              <a:t>‹Nº›</a:t>
            </a:fld>
            <a:endParaRPr lang="es-ES"/>
          </a:p>
        </p:txBody>
      </p:sp>
    </p:spTree>
    <p:extLst>
      <p:ext uri="{BB962C8B-B14F-4D97-AF65-F5344CB8AC3E}">
        <p14:creationId xmlns="" xmlns:p14="http://schemas.microsoft.com/office/powerpoint/2010/main" val="4773461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CD1767-CF1B-4336-9134-939171514125}" type="datetime1">
              <a:rPr lang="es-ES" smtClean="0"/>
              <a:pPr/>
              <a:t>12/09/2022</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D8D4E297-C349-4D74-9F99-BDD2B8600EB6}" type="slidenum">
              <a:rPr lang="es-ES" smtClean="0"/>
              <a:pPr/>
              <a:t>‹Nº›</a:t>
            </a:fld>
            <a:endParaRPr lang="es-ES"/>
          </a:p>
        </p:txBody>
      </p:sp>
    </p:spTree>
    <p:extLst>
      <p:ext uri="{BB962C8B-B14F-4D97-AF65-F5344CB8AC3E}">
        <p14:creationId xmlns="" xmlns:p14="http://schemas.microsoft.com/office/powerpoint/2010/main" val="42496879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06C092F2-C9F6-49F4-AC11-DF2BE7B436E6}" type="datetime1">
              <a:rPr lang="es-ES" smtClean="0"/>
              <a:pPr/>
              <a:t>12/09/2022</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D8D4E297-C349-4D74-9F99-BDD2B8600EB6}" type="slidenum">
              <a:rPr lang="es-ES" smtClean="0"/>
              <a:pPr/>
              <a:t>‹Nº›</a:t>
            </a:fld>
            <a:endParaRPr lang="es-ES"/>
          </a:p>
        </p:txBody>
      </p:sp>
    </p:spTree>
    <p:extLst>
      <p:ext uri="{BB962C8B-B14F-4D97-AF65-F5344CB8AC3E}">
        <p14:creationId xmlns="" xmlns:p14="http://schemas.microsoft.com/office/powerpoint/2010/main" val="844260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725A5D5F-873A-4ACD-8E8F-B8D67031106E}" type="datetime1">
              <a:rPr lang="es-ES" smtClean="0"/>
              <a:pPr/>
              <a:t>12/09/2022</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D8D4E297-C349-4D74-9F99-BDD2B8600EB6}" type="slidenum">
              <a:rPr lang="es-ES" smtClean="0"/>
              <a:pPr/>
              <a:t>‹Nº›</a:t>
            </a:fld>
            <a:endParaRPr lang="es-ES"/>
          </a:p>
        </p:txBody>
      </p:sp>
    </p:spTree>
    <p:extLst>
      <p:ext uri="{BB962C8B-B14F-4D97-AF65-F5344CB8AC3E}">
        <p14:creationId xmlns="" xmlns:p14="http://schemas.microsoft.com/office/powerpoint/2010/main" val="39123990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alpha val="58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134B7D4-7004-4703-A012-F03B98311D98}" type="datetime1">
              <a:rPr lang="es-ES" smtClean="0"/>
              <a:pPr/>
              <a:t>12/09/2022</a:t>
            </a:fld>
            <a:endParaRPr lang="es-E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E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8D4E297-C349-4D74-9F99-BDD2B8600EB6}" type="slidenum">
              <a:rPr lang="es-ES" smtClean="0"/>
              <a:pPr/>
              <a:t>‹Nº›</a:t>
            </a:fld>
            <a:endParaRPr lang="es-ES"/>
          </a:p>
        </p:txBody>
      </p:sp>
    </p:spTree>
    <p:extLst>
      <p:ext uri="{BB962C8B-B14F-4D97-AF65-F5344CB8AC3E}">
        <p14:creationId xmlns="" xmlns:p14="http://schemas.microsoft.com/office/powerpoint/2010/main" val="177708130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hd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chamae.es/" TargetMode="External"/><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hyperlink" Target="http://fertilizante.organico/"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p:nvPr/>
        </p:nvPicPr>
        <p:blipFill>
          <a:blip r:embed="rId3"/>
          <a:stretch>
            <a:fillRect/>
          </a:stretch>
        </p:blipFill>
        <p:spPr>
          <a:xfrm>
            <a:off x="3012732" y="467164"/>
            <a:ext cx="5441950" cy="327484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7" name="Título 1"/>
          <p:cNvSpPr>
            <a:spLocks noGrp="1"/>
          </p:cNvSpPr>
          <p:nvPr>
            <p:ph type="ctrTitle"/>
          </p:nvPr>
        </p:nvSpPr>
        <p:spPr>
          <a:xfrm>
            <a:off x="1448970" y="4467224"/>
            <a:ext cx="7723126" cy="1705213"/>
          </a:xfrm>
        </p:spPr>
        <p:txBody>
          <a:bodyPr>
            <a:normAutofit/>
          </a:bodyPr>
          <a:lstStyle/>
          <a:p>
            <a:r>
              <a:rPr lang="es-ES" sz="4400" b="1" dirty="0" smtClean="0"/>
              <a:t>Introducción a NanoCalcio</a:t>
            </a:r>
            <a:r>
              <a:rPr lang="es-ES" sz="4400" b="1" dirty="0"/>
              <a:t/>
            </a:r>
            <a:br>
              <a:rPr lang="es-ES" sz="4400" b="1" dirty="0"/>
            </a:br>
            <a:r>
              <a:rPr lang="es-ES" sz="4400" b="1" dirty="0">
                <a:solidFill>
                  <a:schemeClr val="accent6">
                    <a:lumMod val="75000"/>
                  </a:schemeClr>
                </a:solidFill>
              </a:rPr>
              <a:t>EL </a:t>
            </a:r>
            <a:r>
              <a:rPr lang="es-ES" sz="4400" b="1" dirty="0" smtClean="0">
                <a:solidFill>
                  <a:schemeClr val="accent6">
                    <a:lumMod val="75000"/>
                  </a:schemeClr>
                </a:solidFill>
              </a:rPr>
              <a:t>CALCIO EFICIENTE</a:t>
            </a:r>
            <a:endParaRPr lang="es-ES" sz="4400" b="1" dirty="0">
              <a:solidFill>
                <a:schemeClr val="accent6">
                  <a:lumMod val="75000"/>
                </a:schemeClr>
              </a:solidFill>
            </a:endParaRPr>
          </a:p>
        </p:txBody>
      </p:sp>
    </p:spTree>
    <p:extLst>
      <p:ext uri="{BB962C8B-B14F-4D97-AF65-F5344CB8AC3E}">
        <p14:creationId xmlns="" xmlns:p14="http://schemas.microsoft.com/office/powerpoint/2010/main" val="40898386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609600"/>
            <a:ext cx="8596668" cy="825305"/>
          </a:xfrm>
        </p:spPr>
        <p:txBody>
          <a:bodyPr/>
          <a:lstStyle/>
          <a:p>
            <a:r>
              <a:rPr lang="es-ES" b="1" dirty="0" smtClean="0"/>
              <a:t>EJEMPLO de EFICIENCIA NanoCalcio</a:t>
            </a:r>
            <a:endParaRPr lang="es-ES" dirty="0"/>
          </a:p>
        </p:txBody>
      </p:sp>
      <p:sp>
        <p:nvSpPr>
          <p:cNvPr id="3" name="Marcador de contenido 2"/>
          <p:cNvSpPr>
            <a:spLocks noGrp="1"/>
          </p:cNvSpPr>
          <p:nvPr>
            <p:ph idx="1"/>
          </p:nvPr>
        </p:nvSpPr>
        <p:spPr>
          <a:xfrm>
            <a:off x="677334" y="1484315"/>
            <a:ext cx="8596668" cy="1877864"/>
          </a:xfrm>
        </p:spPr>
        <p:txBody>
          <a:bodyPr>
            <a:noAutofit/>
          </a:bodyPr>
          <a:lstStyle/>
          <a:p>
            <a:pPr marL="0" indent="0" algn="just">
              <a:buNone/>
            </a:pPr>
            <a:r>
              <a:rPr lang="es-ES" dirty="0" smtClean="0"/>
              <a:t>A continuación y solo como ejemplo describimos una primera aplicación de </a:t>
            </a:r>
            <a:r>
              <a:rPr lang="es-ES" b="1" dirty="0" smtClean="0"/>
              <a:t>NanoCalcio CHAMAE </a:t>
            </a:r>
            <a:r>
              <a:rPr lang="es-ES" dirty="0" smtClean="0"/>
              <a:t>en una situación extrema y en suelos muy dañados por actividad minera, que se pretenden recuperar. Es patente en solo una primera aplicación la SUPERIORIDAD, los grandes beneficios y mejoras que supone </a:t>
            </a:r>
            <a:r>
              <a:rPr lang="es-ES" b="1" dirty="0" smtClean="0"/>
              <a:t>NanoCalcio CHAMAE </a:t>
            </a:r>
            <a:r>
              <a:rPr lang="es-ES" dirty="0" smtClean="0"/>
              <a:t>frente a cualquier otra enmienda o corrector cálcico.</a:t>
            </a:r>
            <a:endParaRPr lang="es-ES" dirty="0"/>
          </a:p>
          <a:p>
            <a:pPr marL="0" indent="0" algn="just">
              <a:buNone/>
            </a:pPr>
            <a:endParaRPr lang="es-ES" dirty="0" smtClean="0"/>
          </a:p>
          <a:p>
            <a:pPr marL="0" indent="0" algn="just">
              <a:buNone/>
            </a:pPr>
            <a:endParaRPr lang="es-ES" dirty="0"/>
          </a:p>
          <a:p>
            <a:pPr algn="just"/>
            <a:endParaRPr lang="es-ES" dirty="0"/>
          </a:p>
        </p:txBody>
      </p:sp>
      <p:sp>
        <p:nvSpPr>
          <p:cNvPr id="5" name="Marcador de número de diapositiva 4"/>
          <p:cNvSpPr>
            <a:spLocks noGrp="1"/>
          </p:cNvSpPr>
          <p:nvPr>
            <p:ph type="sldNum" sz="quarter" idx="12"/>
          </p:nvPr>
        </p:nvSpPr>
        <p:spPr/>
        <p:txBody>
          <a:bodyPr/>
          <a:lstStyle/>
          <a:p>
            <a:fld id="{D8D4E297-C349-4D74-9F99-BDD2B8600EB6}" type="slidenum">
              <a:rPr lang="es-ES" smtClean="0"/>
              <a:pPr/>
              <a:t>10</a:t>
            </a:fld>
            <a:endParaRPr lang="es-ES"/>
          </a:p>
        </p:txBody>
      </p:sp>
      <p:sp>
        <p:nvSpPr>
          <p:cNvPr id="6" name="5 CuadroTexto"/>
          <p:cNvSpPr txBox="1"/>
          <p:nvPr/>
        </p:nvSpPr>
        <p:spPr>
          <a:xfrm>
            <a:off x="689316" y="3193365"/>
            <a:ext cx="8918917" cy="2585323"/>
          </a:xfrm>
          <a:prstGeom prst="rect">
            <a:avLst/>
          </a:prstGeom>
          <a:noFill/>
        </p:spPr>
        <p:txBody>
          <a:bodyPr wrap="square" rtlCol="0">
            <a:spAutoFit/>
          </a:bodyPr>
          <a:lstStyle/>
          <a:p>
            <a:r>
              <a:rPr lang="es-ES" b="1" dirty="0" smtClean="0"/>
              <a:t>UBICACIÓN</a:t>
            </a:r>
            <a:r>
              <a:rPr lang="es-ES" dirty="0" smtClean="0"/>
              <a:t>: Galicia, España</a:t>
            </a:r>
          </a:p>
          <a:p>
            <a:endParaRPr lang="es-ES" dirty="0" smtClean="0"/>
          </a:p>
          <a:p>
            <a:r>
              <a:rPr lang="es-ES" b="1" dirty="0" smtClean="0"/>
              <a:t>PROBLEMA</a:t>
            </a:r>
            <a:r>
              <a:rPr lang="es-ES" dirty="0" smtClean="0"/>
              <a:t>: Suelos después de extracción minera quedaron sin estructura para sacar un cultivo adelante. Inicialmente se aplicaban 2.000 kg de cal magnesiana por cada Hectárea para corregir el pH y el calcio de los suelos</a:t>
            </a:r>
          </a:p>
          <a:p>
            <a:endParaRPr lang="es-ES" b="1" dirty="0" smtClean="0"/>
          </a:p>
          <a:p>
            <a:r>
              <a:rPr lang="es-ES" b="1" dirty="0" smtClean="0"/>
              <a:t>ENSAYO DE APLICACIÓN CON NANOCALCIO: </a:t>
            </a:r>
            <a:r>
              <a:rPr lang="es-ES" dirty="0" smtClean="0"/>
              <a:t>Una aplicación de 800 gramos de Nanocalcio por hectárea con un volumen de caldo de 400 litros dio los siguientes resultados óptimos de corrección de pH y calcio de los suelos.</a:t>
            </a:r>
            <a:endParaRPr lang="es-ES" dirty="0"/>
          </a:p>
        </p:txBody>
      </p:sp>
    </p:spTree>
    <p:extLst>
      <p:ext uri="{BB962C8B-B14F-4D97-AF65-F5344CB8AC3E}">
        <p14:creationId xmlns="" xmlns:p14="http://schemas.microsoft.com/office/powerpoint/2010/main" val="17978065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50721" y="356376"/>
            <a:ext cx="8930903" cy="825305"/>
          </a:xfrm>
        </p:spPr>
        <p:txBody>
          <a:bodyPr>
            <a:normAutofit/>
          </a:bodyPr>
          <a:lstStyle/>
          <a:p>
            <a:r>
              <a:rPr lang="es-ES" b="1" dirty="0" smtClean="0"/>
              <a:t>ANALITICA de EFICIENCIA NanoCalcio (II)</a:t>
            </a:r>
            <a:endParaRPr lang="es-ES" dirty="0"/>
          </a:p>
        </p:txBody>
      </p:sp>
      <p:sp>
        <p:nvSpPr>
          <p:cNvPr id="5" name="Marcador de número de diapositiva 4"/>
          <p:cNvSpPr>
            <a:spLocks noGrp="1"/>
          </p:cNvSpPr>
          <p:nvPr>
            <p:ph type="sldNum" sz="quarter" idx="12"/>
          </p:nvPr>
        </p:nvSpPr>
        <p:spPr/>
        <p:txBody>
          <a:bodyPr/>
          <a:lstStyle/>
          <a:p>
            <a:fld id="{D8D4E297-C349-4D74-9F99-BDD2B8600EB6}" type="slidenum">
              <a:rPr lang="es-ES" smtClean="0"/>
              <a:pPr/>
              <a:t>11</a:t>
            </a:fld>
            <a:endParaRPr lang="es-ES"/>
          </a:p>
        </p:txBody>
      </p:sp>
      <p:pic>
        <p:nvPicPr>
          <p:cNvPr id="9" name="8 Imagen" descr="analitica-comparativa-calcio.png"/>
          <p:cNvPicPr>
            <a:picLocks noChangeAspect="1"/>
          </p:cNvPicPr>
          <p:nvPr/>
        </p:nvPicPr>
        <p:blipFill>
          <a:blip r:embed="rId2"/>
          <a:stretch>
            <a:fillRect/>
          </a:stretch>
        </p:blipFill>
        <p:spPr>
          <a:xfrm>
            <a:off x="1786597" y="1107922"/>
            <a:ext cx="7174523" cy="5522495"/>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 xmlns:p14="http://schemas.microsoft.com/office/powerpoint/2010/main" val="17978065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50722" y="356376"/>
            <a:ext cx="8973106" cy="825305"/>
          </a:xfrm>
        </p:spPr>
        <p:txBody>
          <a:bodyPr>
            <a:normAutofit fontScale="90000"/>
          </a:bodyPr>
          <a:lstStyle/>
          <a:p>
            <a:r>
              <a:rPr lang="es-ES" b="1" dirty="0" smtClean="0"/>
              <a:t>CONCLUSIONES EFICIENCIA de NanoCalcio (I)</a:t>
            </a:r>
            <a:endParaRPr lang="es-ES" dirty="0"/>
          </a:p>
        </p:txBody>
      </p:sp>
      <p:sp>
        <p:nvSpPr>
          <p:cNvPr id="5" name="Marcador de número de diapositiva 4"/>
          <p:cNvSpPr>
            <a:spLocks noGrp="1"/>
          </p:cNvSpPr>
          <p:nvPr>
            <p:ph type="sldNum" sz="quarter" idx="12"/>
          </p:nvPr>
        </p:nvSpPr>
        <p:spPr/>
        <p:txBody>
          <a:bodyPr/>
          <a:lstStyle/>
          <a:p>
            <a:fld id="{D8D4E297-C349-4D74-9F99-BDD2B8600EB6}" type="slidenum">
              <a:rPr lang="es-ES" smtClean="0"/>
              <a:pPr/>
              <a:t>12</a:t>
            </a:fld>
            <a:endParaRPr lang="es-ES"/>
          </a:p>
        </p:txBody>
      </p:sp>
      <p:sp>
        <p:nvSpPr>
          <p:cNvPr id="6" name="5 CuadroTexto"/>
          <p:cNvSpPr txBox="1"/>
          <p:nvPr/>
        </p:nvSpPr>
        <p:spPr>
          <a:xfrm>
            <a:off x="539487" y="1165832"/>
            <a:ext cx="9476709" cy="6186309"/>
          </a:xfrm>
          <a:prstGeom prst="rect">
            <a:avLst/>
          </a:prstGeom>
          <a:noFill/>
        </p:spPr>
        <p:txBody>
          <a:bodyPr wrap="square" rtlCol="0">
            <a:spAutoFit/>
          </a:bodyPr>
          <a:lstStyle/>
          <a:p>
            <a:r>
              <a:rPr lang="es-ES" b="1" dirty="0" smtClean="0"/>
              <a:t>Resultados con solo 1 APLICACIÓN 800 gramos de Nanocalcio CHAMAE en 1 hectárea </a:t>
            </a:r>
          </a:p>
          <a:p>
            <a:r>
              <a:rPr lang="es-ES" b="1" dirty="0" smtClean="0"/>
              <a:t>de suelos dañados.</a:t>
            </a:r>
          </a:p>
          <a:p>
            <a:endParaRPr lang="es-ES" dirty="0" smtClean="0"/>
          </a:p>
          <a:p>
            <a:r>
              <a:rPr lang="es-ES" b="1" dirty="0" smtClean="0"/>
              <a:t>pH inicial del suelo 4,98</a:t>
            </a:r>
          </a:p>
          <a:p>
            <a:r>
              <a:rPr lang="es-ES" b="1" dirty="0" smtClean="0"/>
              <a:t>pH  del suelo tras una aplicación  5,69</a:t>
            </a:r>
          </a:p>
          <a:p>
            <a:endParaRPr lang="es-ES" b="1" dirty="0" smtClean="0"/>
          </a:p>
          <a:p>
            <a:r>
              <a:rPr lang="es-ES" b="1" dirty="0" smtClean="0"/>
              <a:t>El pH aumentó 0,72 unidades con solo una aplicación. Cabe tener en cuenta las condiciones adversas durante el ensayo, que se realizó en Galicia en otoño en época de lluvias que lavaban los suelos.</a:t>
            </a:r>
          </a:p>
          <a:p>
            <a:endParaRPr lang="es-ES" b="1" dirty="0" smtClean="0"/>
          </a:p>
          <a:p>
            <a:r>
              <a:rPr lang="es-ES" b="1" dirty="0" smtClean="0"/>
              <a:t>Nivel de calcio en suelo antes de aplicar: 247.7 mg/ Kg.</a:t>
            </a:r>
          </a:p>
          <a:p>
            <a:r>
              <a:rPr lang="es-ES" b="1" dirty="0" smtClean="0"/>
              <a:t>Nivel de calcio en suelo después de aplicar CHAMAE NANOCALCIO: 588.8 mg/ Kg.</a:t>
            </a:r>
          </a:p>
          <a:p>
            <a:endParaRPr lang="es-ES" b="1" dirty="0" smtClean="0"/>
          </a:p>
          <a:p>
            <a:r>
              <a:rPr lang="es-ES" b="1" dirty="0" smtClean="0"/>
              <a:t>El nivel de calcio después de la aplicación supera el doble del valor inicial. Sólo con dos aplicaciones más se hubieran alcanzado los valores de referencia para el calcio ya que CHAMAE NANOCALCIO no solamente aporta calcio sino que además favorece la actividad microbiana del suelo y por ende la liberación y disponibilidad del calcio así como de otros elementos necesarios para la planta.</a:t>
            </a:r>
          </a:p>
          <a:p>
            <a:endParaRPr lang="es-ES" b="1" dirty="0" smtClean="0"/>
          </a:p>
          <a:p>
            <a:r>
              <a:rPr lang="es-ES" b="1" dirty="0" smtClean="0"/>
              <a:t/>
            </a:r>
            <a:br>
              <a:rPr lang="es-ES" b="1" dirty="0" smtClean="0"/>
            </a:br>
            <a:endParaRPr lang="es-ES" b="1" dirty="0" smtClean="0"/>
          </a:p>
          <a:p>
            <a:endParaRPr lang="es-ES" dirty="0"/>
          </a:p>
        </p:txBody>
      </p:sp>
    </p:spTree>
    <p:extLst>
      <p:ext uri="{BB962C8B-B14F-4D97-AF65-F5344CB8AC3E}">
        <p14:creationId xmlns="" xmlns:p14="http://schemas.microsoft.com/office/powerpoint/2010/main" val="17978065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Marcador de número de diapositiva 8"/>
          <p:cNvSpPr>
            <a:spLocks noGrp="1"/>
          </p:cNvSpPr>
          <p:nvPr>
            <p:ph type="sldNum" sz="quarter" idx="12"/>
          </p:nvPr>
        </p:nvSpPr>
        <p:spPr/>
        <p:txBody>
          <a:bodyPr/>
          <a:lstStyle/>
          <a:p>
            <a:fld id="{D8D4E297-C349-4D74-9F99-BDD2B8600EB6}" type="slidenum">
              <a:rPr lang="es-ES" smtClean="0"/>
              <a:pPr/>
              <a:t>13</a:t>
            </a:fld>
            <a:endParaRPr lang="es-ES"/>
          </a:p>
        </p:txBody>
      </p:sp>
      <p:sp>
        <p:nvSpPr>
          <p:cNvPr id="10" name="Título 1"/>
          <p:cNvSpPr>
            <a:spLocks noGrp="1"/>
          </p:cNvSpPr>
          <p:nvPr>
            <p:ph type="title"/>
          </p:nvPr>
        </p:nvSpPr>
        <p:spPr>
          <a:xfrm>
            <a:off x="550722" y="356376"/>
            <a:ext cx="8973106" cy="825305"/>
          </a:xfrm>
        </p:spPr>
        <p:txBody>
          <a:bodyPr>
            <a:normAutofit fontScale="90000"/>
          </a:bodyPr>
          <a:lstStyle/>
          <a:p>
            <a:r>
              <a:rPr lang="es-ES" b="1" dirty="0" smtClean="0"/>
              <a:t>CONCLUSIONES EFICIENCIA de NanoCalcio (II)</a:t>
            </a:r>
            <a:endParaRPr lang="es-ES" dirty="0"/>
          </a:p>
        </p:txBody>
      </p:sp>
      <p:sp>
        <p:nvSpPr>
          <p:cNvPr id="11" name="10 CuadroTexto"/>
          <p:cNvSpPr txBox="1"/>
          <p:nvPr/>
        </p:nvSpPr>
        <p:spPr>
          <a:xfrm>
            <a:off x="1012875" y="1871003"/>
            <a:ext cx="7554350" cy="3785652"/>
          </a:xfrm>
          <a:prstGeom prst="rect">
            <a:avLst/>
          </a:prstGeom>
          <a:noFill/>
        </p:spPr>
        <p:txBody>
          <a:bodyPr wrap="square" rtlCol="0">
            <a:spAutoFit/>
          </a:bodyPr>
          <a:lstStyle/>
          <a:p>
            <a:pPr>
              <a:buFont typeface="Arial" pitchFamily="34" charset="0"/>
              <a:buChar char="•"/>
            </a:pPr>
            <a:r>
              <a:rPr lang="es-ES" sz="2000" b="1" dirty="0" smtClean="0">
                <a:solidFill>
                  <a:schemeClr val="tx1">
                    <a:lumMod val="75000"/>
                    <a:lumOff val="25000"/>
                  </a:schemeClr>
                </a:solidFill>
              </a:rPr>
              <a:t> Conductividad del suelo antes de aplicar 0.11 </a:t>
            </a:r>
            <a:r>
              <a:rPr lang="es-ES" sz="2000" dirty="0" smtClean="0"/>
              <a:t>m</a:t>
            </a:r>
            <a:r>
              <a:rPr lang="el-GR" sz="2000" dirty="0" smtClean="0"/>
              <a:t>Ω</a:t>
            </a:r>
            <a:r>
              <a:rPr lang="es-ES" sz="2000" b="1" dirty="0" smtClean="0">
                <a:solidFill>
                  <a:schemeClr val="tx1">
                    <a:lumMod val="75000"/>
                    <a:lumOff val="25000"/>
                  </a:schemeClr>
                </a:solidFill>
              </a:rPr>
              <a:t>/cm</a:t>
            </a:r>
          </a:p>
          <a:p>
            <a:pPr>
              <a:buFont typeface="Arial" pitchFamily="34" charset="0"/>
              <a:buChar char="•"/>
            </a:pPr>
            <a:r>
              <a:rPr lang="es-ES" sz="2000" b="1" dirty="0" smtClean="0">
                <a:solidFill>
                  <a:schemeClr val="tx1">
                    <a:lumMod val="75000"/>
                    <a:lumOff val="25000"/>
                  </a:schemeClr>
                </a:solidFill>
              </a:rPr>
              <a:t> Conductividad del suelo después de aplicar 0.055 </a:t>
            </a:r>
            <a:r>
              <a:rPr lang="es-ES" sz="2000" dirty="0" smtClean="0"/>
              <a:t>m</a:t>
            </a:r>
            <a:r>
              <a:rPr lang="el-GR" sz="2000" dirty="0" smtClean="0"/>
              <a:t>Ω</a:t>
            </a:r>
            <a:r>
              <a:rPr lang="es-ES" sz="2000" b="1" dirty="0" smtClean="0">
                <a:solidFill>
                  <a:schemeClr val="tx1">
                    <a:lumMod val="75000"/>
                    <a:lumOff val="25000"/>
                  </a:schemeClr>
                </a:solidFill>
              </a:rPr>
              <a:t>/cm</a:t>
            </a:r>
          </a:p>
          <a:p>
            <a:pPr>
              <a:buFont typeface="Arial" pitchFamily="34" charset="0"/>
              <a:buChar char="•"/>
            </a:pPr>
            <a:endParaRPr lang="es-ES" sz="2000" b="1" dirty="0" smtClean="0">
              <a:solidFill>
                <a:schemeClr val="tx1">
                  <a:lumMod val="75000"/>
                  <a:lumOff val="25000"/>
                </a:schemeClr>
              </a:solidFill>
            </a:endParaRPr>
          </a:p>
          <a:p>
            <a:r>
              <a:rPr lang="es-ES" sz="2000" b="1" dirty="0" smtClean="0">
                <a:solidFill>
                  <a:schemeClr val="tx1">
                    <a:lumMod val="75000"/>
                    <a:lumOff val="25000"/>
                  </a:schemeClr>
                </a:solidFill>
              </a:rPr>
              <a:t>Más nutriente pero menor conductividad.</a:t>
            </a:r>
          </a:p>
          <a:p>
            <a:endParaRPr lang="es-ES" sz="2000" b="1" dirty="0" smtClean="0">
              <a:solidFill>
                <a:schemeClr val="tx1">
                  <a:lumMod val="75000"/>
                  <a:lumOff val="25000"/>
                </a:schemeClr>
              </a:solidFill>
            </a:endParaRPr>
          </a:p>
          <a:p>
            <a:r>
              <a:rPr lang="es-ES" sz="2000" b="1" dirty="0" smtClean="0">
                <a:solidFill>
                  <a:schemeClr val="tx1">
                    <a:lumMod val="75000"/>
                    <a:lumOff val="25000"/>
                  </a:schemeClr>
                </a:solidFill>
              </a:rPr>
              <a:t>Se demuestra su incorporación al complejo arcillo húmico y la activación de los mecanismos descomponedores de los microorganismos que mejoran la calidad del suelo.</a:t>
            </a:r>
          </a:p>
          <a:p>
            <a:endParaRPr lang="es-ES" sz="2000" dirty="0"/>
          </a:p>
          <a:p>
            <a:r>
              <a:rPr lang="es-ES" sz="2000" dirty="0"/>
              <a:t> </a:t>
            </a:r>
            <a:endParaRPr lang="es-ES" sz="2000" dirty="0" smtClean="0"/>
          </a:p>
          <a:p>
            <a:endParaRPr lang="es-ES" sz="2000" dirty="0"/>
          </a:p>
          <a:p>
            <a:endParaRPr lang="es-ES" sz="2000" dirty="0"/>
          </a:p>
        </p:txBody>
      </p:sp>
    </p:spTree>
    <p:extLst>
      <p:ext uri="{BB962C8B-B14F-4D97-AF65-F5344CB8AC3E}">
        <p14:creationId xmlns="" xmlns:p14="http://schemas.microsoft.com/office/powerpoint/2010/main" val="40711254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71525" y="556551"/>
            <a:ext cx="8867775" cy="1015074"/>
          </a:xfrm>
        </p:spPr>
        <p:txBody>
          <a:bodyPr>
            <a:normAutofit/>
          </a:bodyPr>
          <a:lstStyle/>
          <a:p>
            <a:r>
              <a:rPr lang="es-ES" b="1" dirty="0" smtClean="0"/>
              <a:t>NanoCalcio: DOSIS Y APLICACIÓN</a:t>
            </a:r>
            <a:endParaRPr lang="es-ES" b="1" dirty="0"/>
          </a:p>
        </p:txBody>
      </p:sp>
      <p:graphicFrame>
        <p:nvGraphicFramePr>
          <p:cNvPr id="5" name="Marcador de contenido 4"/>
          <p:cNvGraphicFramePr>
            <a:graphicFrameLocks noGrp="1"/>
          </p:cNvGraphicFramePr>
          <p:nvPr>
            <p:ph idx="1"/>
            <p:extLst>
              <p:ext uri="{D42A27DB-BD31-4B8C-83A1-F6EECF244321}">
                <p14:modId xmlns="" xmlns:p14="http://schemas.microsoft.com/office/powerpoint/2010/main" val="3227319523"/>
              </p:ext>
            </p:extLst>
          </p:nvPr>
        </p:nvGraphicFramePr>
        <p:xfrm>
          <a:off x="547907" y="1465112"/>
          <a:ext cx="11170481" cy="4999172"/>
        </p:xfrm>
        <a:graphic>
          <a:graphicData uri="http://schemas.openxmlformats.org/drawingml/2006/table">
            <a:tbl>
              <a:tblPr firstRow="1" firstCol="1" bandRow="1"/>
              <a:tblGrid>
                <a:gridCol w="2490715"/>
                <a:gridCol w="3193366"/>
                <a:gridCol w="5486400"/>
              </a:tblGrid>
              <a:tr h="234809">
                <a:tc>
                  <a:txBody>
                    <a:bodyPr/>
                    <a:lstStyle/>
                    <a:p>
                      <a:pPr algn="ctr">
                        <a:lnSpc>
                          <a:spcPct val="107000"/>
                        </a:lnSpc>
                        <a:spcAft>
                          <a:spcPts val="0"/>
                        </a:spcAft>
                      </a:pPr>
                      <a:r>
                        <a:rPr lang="es-ES" sz="1400" b="1"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CULTIVO</a:t>
                      </a:r>
                      <a:endParaRPr lang="es-E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9190" marR="9190" marT="9190" marB="9190" anchor="b">
                    <a:lnL w="38100" cap="flat" cmpd="sng" algn="ctr">
                      <a:solidFill>
                        <a:srgbClr val="E7E7E7"/>
                      </a:solidFill>
                      <a:prstDash val="solid"/>
                      <a:round/>
                      <a:headEnd type="none" w="med" len="med"/>
                      <a:tailEnd type="none" w="med" len="med"/>
                    </a:lnL>
                    <a:lnR w="38100" cap="flat" cmpd="sng" algn="ctr">
                      <a:solidFill>
                        <a:srgbClr val="E7E7E7"/>
                      </a:solidFill>
                      <a:prstDash val="solid"/>
                      <a:round/>
                      <a:headEnd type="none" w="med" len="med"/>
                      <a:tailEnd type="none" w="med" len="med"/>
                    </a:lnR>
                    <a:lnT w="38100" cap="flat" cmpd="sng" algn="ctr">
                      <a:solidFill>
                        <a:srgbClr val="E7E7E7"/>
                      </a:solidFill>
                      <a:prstDash val="solid"/>
                      <a:round/>
                      <a:headEnd type="none" w="med" len="med"/>
                      <a:tailEnd type="none" w="med" len="med"/>
                    </a:lnT>
                    <a:lnB w="38100" cap="flat" cmpd="sng" algn="ctr">
                      <a:solidFill>
                        <a:srgbClr val="E7E7E7"/>
                      </a:solidFill>
                      <a:prstDash val="solid"/>
                      <a:round/>
                      <a:headEnd type="none" w="med" len="med"/>
                      <a:tailEnd type="none" w="med" len="med"/>
                    </a:lnB>
                    <a:solidFill>
                      <a:srgbClr val="64A026"/>
                    </a:solidFill>
                  </a:tcPr>
                </a:tc>
                <a:tc>
                  <a:txBody>
                    <a:bodyPr/>
                    <a:lstStyle/>
                    <a:p>
                      <a:pPr algn="ctr">
                        <a:lnSpc>
                          <a:spcPct val="107000"/>
                        </a:lnSpc>
                        <a:spcAft>
                          <a:spcPts val="0"/>
                        </a:spcAft>
                      </a:pPr>
                      <a:r>
                        <a:rPr lang="es-ES" sz="1400" b="1"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DOSIS POR APLICACIÓN</a:t>
                      </a:r>
                      <a:endParaRPr lang="es-E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9190" marR="9190" marT="9190" marB="9190" anchor="b">
                    <a:lnL w="38100" cap="flat" cmpd="sng" algn="ctr">
                      <a:solidFill>
                        <a:srgbClr val="E7E7E7"/>
                      </a:solidFill>
                      <a:prstDash val="solid"/>
                      <a:round/>
                      <a:headEnd type="none" w="med" len="med"/>
                      <a:tailEnd type="none" w="med" len="med"/>
                    </a:lnL>
                    <a:lnR w="38100" cap="flat" cmpd="sng" algn="ctr">
                      <a:solidFill>
                        <a:srgbClr val="E7E7E7"/>
                      </a:solidFill>
                      <a:prstDash val="solid"/>
                      <a:round/>
                      <a:headEnd type="none" w="med" len="med"/>
                      <a:tailEnd type="none" w="med" len="med"/>
                    </a:lnR>
                    <a:lnT w="38100" cap="flat" cmpd="sng" algn="ctr">
                      <a:solidFill>
                        <a:srgbClr val="E7E7E7"/>
                      </a:solidFill>
                      <a:prstDash val="solid"/>
                      <a:round/>
                      <a:headEnd type="none" w="med" len="med"/>
                      <a:tailEnd type="none" w="med" len="med"/>
                    </a:lnT>
                    <a:lnB w="38100" cap="flat" cmpd="sng" algn="ctr">
                      <a:solidFill>
                        <a:srgbClr val="E7E7E7"/>
                      </a:solidFill>
                      <a:prstDash val="solid"/>
                      <a:round/>
                      <a:headEnd type="none" w="med" len="med"/>
                      <a:tailEnd type="none" w="med" len="med"/>
                    </a:lnB>
                    <a:solidFill>
                      <a:srgbClr val="64A026"/>
                    </a:solidFill>
                  </a:tcPr>
                </a:tc>
                <a:tc>
                  <a:txBody>
                    <a:bodyPr/>
                    <a:lstStyle/>
                    <a:p>
                      <a:pPr algn="ctr">
                        <a:lnSpc>
                          <a:spcPct val="107000"/>
                        </a:lnSpc>
                        <a:spcAft>
                          <a:spcPts val="0"/>
                        </a:spcAft>
                      </a:pPr>
                      <a:r>
                        <a:rPr lang="es-ES" sz="1400" b="1"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APLICACIÓN</a:t>
                      </a:r>
                      <a:endParaRPr lang="es-E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9190" marR="9190" marT="9190" marB="9190" anchor="b">
                    <a:lnL w="38100" cap="flat" cmpd="sng" algn="ctr">
                      <a:solidFill>
                        <a:srgbClr val="E7E7E7"/>
                      </a:solidFill>
                      <a:prstDash val="solid"/>
                      <a:round/>
                      <a:headEnd type="none" w="med" len="med"/>
                      <a:tailEnd type="none" w="med" len="med"/>
                    </a:lnL>
                    <a:lnR w="38100" cap="flat" cmpd="sng" algn="ctr">
                      <a:solidFill>
                        <a:srgbClr val="E7E7E7"/>
                      </a:solidFill>
                      <a:prstDash val="solid"/>
                      <a:round/>
                      <a:headEnd type="none" w="med" len="med"/>
                      <a:tailEnd type="none" w="med" len="med"/>
                    </a:lnR>
                    <a:lnT w="38100" cap="flat" cmpd="sng" algn="ctr">
                      <a:solidFill>
                        <a:srgbClr val="E7E7E7"/>
                      </a:solidFill>
                      <a:prstDash val="solid"/>
                      <a:round/>
                      <a:headEnd type="none" w="med" len="med"/>
                      <a:tailEnd type="none" w="med" len="med"/>
                    </a:lnT>
                    <a:lnB w="38100" cap="flat" cmpd="sng" algn="ctr">
                      <a:solidFill>
                        <a:srgbClr val="E7E7E7"/>
                      </a:solidFill>
                      <a:prstDash val="solid"/>
                      <a:round/>
                      <a:headEnd type="none" w="med" len="med"/>
                      <a:tailEnd type="none" w="med" len="med"/>
                    </a:lnB>
                    <a:solidFill>
                      <a:srgbClr val="64A026"/>
                    </a:solidFill>
                  </a:tcPr>
                </a:tc>
              </a:tr>
              <a:tr h="669431">
                <a:tc>
                  <a:txBody>
                    <a:bodyPr/>
                    <a:lstStyle/>
                    <a:p>
                      <a:pPr algn="l">
                        <a:lnSpc>
                          <a:spcPct val="107000"/>
                        </a:lnSpc>
                        <a:spcAft>
                          <a:spcPts val="0"/>
                        </a:spcAft>
                      </a:pPr>
                      <a:r>
                        <a:rPr lang="es-ES" sz="1400" b="1" dirty="0">
                          <a:solidFill>
                            <a:srgbClr val="000000"/>
                          </a:solidFill>
                          <a:effectLst/>
                          <a:latin typeface="+mj-lt"/>
                          <a:ea typeface="Times New Roman" panose="02020603050405020304" pitchFamily="18" charset="0"/>
                          <a:cs typeface="Calibri" panose="020F0502020204030204" pitchFamily="34" charset="0"/>
                        </a:rPr>
                        <a:t> OLIVAR</a:t>
                      </a:r>
                      <a:endParaRPr lang="es-ES" sz="1400" b="1" dirty="0">
                        <a:effectLst/>
                        <a:latin typeface="+mj-lt"/>
                        <a:ea typeface="Calibri" panose="020F0502020204030204" pitchFamily="34" charset="0"/>
                        <a:cs typeface="Times New Roman" panose="02020603050405020304" pitchFamily="18" charset="0"/>
                      </a:endParaRPr>
                    </a:p>
                  </a:txBody>
                  <a:tcPr marL="9190" marR="9190" marT="9190" marB="9190">
                    <a:lnL>
                      <a:noFill/>
                    </a:lnL>
                    <a:lnR>
                      <a:noFill/>
                    </a:lnR>
                    <a:lnT w="38100" cap="flat" cmpd="sng" algn="ctr">
                      <a:solidFill>
                        <a:srgbClr val="E7E7E7"/>
                      </a:solidFill>
                      <a:prstDash val="solid"/>
                      <a:round/>
                      <a:headEnd type="none" w="med" len="med"/>
                      <a:tailEnd type="none" w="med" len="med"/>
                    </a:lnT>
                    <a:lnB>
                      <a:noFill/>
                    </a:lnB>
                    <a:solidFill>
                      <a:srgbClr val="C5E0B3"/>
                    </a:solidFill>
                  </a:tcPr>
                </a:tc>
                <a:tc>
                  <a:txBody>
                    <a:bodyPr/>
                    <a:lstStyle/>
                    <a:p>
                      <a:pPr algn="ctr">
                        <a:lnSpc>
                          <a:spcPct val="107000"/>
                        </a:lnSpc>
                        <a:spcAft>
                          <a:spcPts val="800"/>
                        </a:spcAft>
                      </a:pPr>
                      <a:r>
                        <a:rPr lang="es-ES" sz="1400" b="1" dirty="0" smtClean="0">
                          <a:solidFill>
                            <a:srgbClr val="000000"/>
                          </a:solidFill>
                          <a:effectLst/>
                          <a:latin typeface="+mj-lt"/>
                          <a:ea typeface="Times New Roman" panose="02020603050405020304" pitchFamily="18" charset="0"/>
                          <a:cs typeface="Calibri" panose="020F0502020204030204" pitchFamily="34" charset="0"/>
                        </a:rPr>
                        <a:t>200 </a:t>
                      </a:r>
                      <a:r>
                        <a:rPr lang="es-ES" sz="1400" b="1" dirty="0">
                          <a:solidFill>
                            <a:srgbClr val="000000"/>
                          </a:solidFill>
                          <a:effectLst/>
                          <a:latin typeface="+mj-lt"/>
                          <a:ea typeface="Times New Roman" panose="02020603050405020304" pitchFamily="18" charset="0"/>
                          <a:cs typeface="Calibri" panose="020F0502020204030204" pitchFamily="34" charset="0"/>
                        </a:rPr>
                        <a:t>a </a:t>
                      </a:r>
                      <a:r>
                        <a:rPr lang="es-ES" sz="1400" b="1" dirty="0" smtClean="0">
                          <a:solidFill>
                            <a:srgbClr val="000000"/>
                          </a:solidFill>
                          <a:effectLst/>
                          <a:latin typeface="+mj-lt"/>
                          <a:ea typeface="Times New Roman" panose="02020603050405020304" pitchFamily="18" charset="0"/>
                          <a:cs typeface="Calibri" panose="020F0502020204030204" pitchFamily="34" charset="0"/>
                        </a:rPr>
                        <a:t>500 </a:t>
                      </a:r>
                      <a:r>
                        <a:rPr lang="es-ES" sz="1400" b="1" dirty="0">
                          <a:solidFill>
                            <a:srgbClr val="000000"/>
                          </a:solidFill>
                          <a:effectLst/>
                          <a:latin typeface="+mj-lt"/>
                          <a:ea typeface="Times New Roman" panose="02020603050405020304" pitchFamily="18" charset="0"/>
                          <a:cs typeface="Calibri" panose="020F0502020204030204" pitchFamily="34" charset="0"/>
                        </a:rPr>
                        <a:t>cc/Hl</a:t>
                      </a:r>
                      <a:endParaRPr lang="es-ES" sz="1400" b="1" dirty="0">
                        <a:effectLst/>
                        <a:latin typeface="+mj-lt"/>
                        <a:ea typeface="Calibri" panose="020F0502020204030204" pitchFamily="34" charset="0"/>
                        <a:cs typeface="Times New Roman" panose="02020603050405020304" pitchFamily="18" charset="0"/>
                      </a:endParaRPr>
                    </a:p>
                  </a:txBody>
                  <a:tcPr marL="9190" marR="9190" marT="9190" marB="9190">
                    <a:lnL>
                      <a:noFill/>
                    </a:lnL>
                    <a:lnR>
                      <a:noFill/>
                    </a:lnR>
                    <a:lnT w="38100" cap="flat" cmpd="sng" algn="ctr">
                      <a:solidFill>
                        <a:srgbClr val="E7E7E7"/>
                      </a:solidFill>
                      <a:prstDash val="solid"/>
                      <a:round/>
                      <a:headEnd type="none" w="med" len="med"/>
                      <a:tailEnd type="none" w="med" len="med"/>
                    </a:lnT>
                    <a:lnB>
                      <a:noFill/>
                    </a:lnB>
                    <a:solidFill>
                      <a:srgbClr val="C5E0B3"/>
                    </a:solidFill>
                  </a:tcPr>
                </a:tc>
                <a:tc>
                  <a:txBody>
                    <a:bodyPr/>
                    <a:lstStyle/>
                    <a:p>
                      <a:pPr algn="l">
                        <a:lnSpc>
                          <a:spcPct val="107000"/>
                        </a:lnSpc>
                        <a:spcAft>
                          <a:spcPts val="0"/>
                        </a:spcAft>
                      </a:pPr>
                      <a:r>
                        <a:rPr lang="es-ES" sz="1400" b="1" dirty="0" smtClean="0">
                          <a:effectLst/>
                          <a:latin typeface="+mj-lt"/>
                          <a:ea typeface="Times New Roman" panose="02020603050405020304" pitchFamily="18" charset="0"/>
                          <a:cs typeface="Calibri" panose="020F0502020204030204" pitchFamily="34" charset="0"/>
                        </a:rPr>
                        <a:t>FOLIAR:</a:t>
                      </a:r>
                      <a:r>
                        <a:rPr lang="es-ES" sz="1400" b="1" baseline="0" dirty="0" smtClean="0">
                          <a:effectLst/>
                          <a:latin typeface="+mj-lt"/>
                          <a:ea typeface="Times New Roman" panose="02020603050405020304" pitchFamily="18" charset="0"/>
                          <a:cs typeface="Calibri" panose="020F0502020204030204" pitchFamily="34" charset="0"/>
                        </a:rPr>
                        <a:t> </a:t>
                      </a:r>
                      <a:r>
                        <a:rPr lang="es-ES" sz="1400" b="1" kern="1200" dirty="0" smtClean="0">
                          <a:solidFill>
                            <a:srgbClr val="000000"/>
                          </a:solidFill>
                          <a:effectLst/>
                          <a:latin typeface="+mj-lt"/>
                          <a:ea typeface="Calibri" panose="020F0502020204030204" pitchFamily="34" charset="0"/>
                          <a:cs typeface="Calibri" panose="020F0502020204030204" pitchFamily="34" charset="0"/>
                        </a:rPr>
                        <a:t>de 200 a 500 ml en 100 litros de agua, 3 o 4 repeticiones, cada 3 semanas, comenzando la primera a partir del cuaje. </a:t>
                      </a:r>
                      <a:endParaRPr lang="es-ES" sz="1400" b="1" dirty="0">
                        <a:effectLst/>
                        <a:latin typeface="+mj-lt"/>
                        <a:ea typeface="Calibri" panose="020F0502020204030204" pitchFamily="34" charset="0"/>
                        <a:cs typeface="Times New Roman" panose="02020603050405020304" pitchFamily="18" charset="0"/>
                      </a:endParaRPr>
                    </a:p>
                  </a:txBody>
                  <a:tcPr marL="9190" marR="9190" marT="9190" marB="9190">
                    <a:lnL>
                      <a:noFill/>
                    </a:lnL>
                    <a:lnR>
                      <a:noFill/>
                    </a:lnR>
                    <a:lnT w="38100" cap="flat" cmpd="sng" algn="ctr">
                      <a:solidFill>
                        <a:srgbClr val="E7E7E7"/>
                      </a:solidFill>
                      <a:prstDash val="solid"/>
                      <a:round/>
                      <a:headEnd type="none" w="med" len="med"/>
                      <a:tailEnd type="none" w="med" len="med"/>
                    </a:lnT>
                    <a:lnB>
                      <a:noFill/>
                    </a:lnB>
                    <a:solidFill>
                      <a:srgbClr val="C5E0B3"/>
                    </a:solidFill>
                  </a:tcPr>
                </a:tc>
              </a:tr>
              <a:tr h="234809">
                <a:tc>
                  <a:txBody>
                    <a:bodyPr/>
                    <a:lstStyle/>
                    <a:p>
                      <a:pPr algn="l">
                        <a:lnSpc>
                          <a:spcPct val="107000"/>
                        </a:lnSpc>
                        <a:spcAft>
                          <a:spcPts val="0"/>
                        </a:spcAft>
                      </a:pPr>
                      <a:r>
                        <a:rPr lang="es-ES" sz="1400" b="1" dirty="0">
                          <a:effectLst/>
                          <a:latin typeface="+mj-lt"/>
                          <a:ea typeface="Times New Roman" panose="02020603050405020304" pitchFamily="18" charset="0"/>
                          <a:cs typeface="Calibri" panose="020F0502020204030204" pitchFamily="34" charset="0"/>
                        </a:rPr>
                        <a:t> </a:t>
                      </a:r>
                      <a:endParaRPr lang="es-ES" sz="1400" b="1" dirty="0">
                        <a:effectLst/>
                        <a:latin typeface="+mj-lt"/>
                        <a:ea typeface="Calibri" panose="020F0502020204030204" pitchFamily="34" charset="0"/>
                        <a:cs typeface="Times New Roman" panose="02020603050405020304" pitchFamily="18" charset="0"/>
                      </a:endParaRPr>
                    </a:p>
                  </a:txBody>
                  <a:tcPr marL="9190" marR="9190" marT="9190" marB="9190">
                    <a:lnL>
                      <a:noFill/>
                    </a:lnL>
                    <a:lnR>
                      <a:noFill/>
                    </a:lnR>
                    <a:lnT>
                      <a:noFill/>
                    </a:lnT>
                    <a:lnB>
                      <a:noFill/>
                    </a:lnB>
                    <a:solidFill>
                      <a:srgbClr val="C5E0B3"/>
                    </a:solidFill>
                  </a:tcPr>
                </a:tc>
                <a:tc>
                  <a:txBody>
                    <a:bodyPr/>
                    <a:lstStyle/>
                    <a:p>
                      <a:pPr algn="ctr">
                        <a:lnSpc>
                          <a:spcPct val="107000"/>
                        </a:lnSpc>
                        <a:spcAft>
                          <a:spcPts val="800"/>
                        </a:spcAft>
                      </a:pPr>
                      <a:r>
                        <a:rPr lang="es-ES" sz="1400" b="1" dirty="0" smtClean="0">
                          <a:effectLst/>
                          <a:latin typeface="+mj-lt"/>
                          <a:ea typeface="Times New Roman" panose="02020603050405020304" pitchFamily="18" charset="0"/>
                          <a:cs typeface="Calibri" panose="020F0502020204030204" pitchFamily="34" charset="0"/>
                        </a:rPr>
                        <a:t>5 litros/Ha-año</a:t>
                      </a:r>
                      <a:endParaRPr lang="es-ES" sz="1400" b="1" dirty="0">
                        <a:effectLst/>
                        <a:latin typeface="+mj-lt"/>
                        <a:ea typeface="Calibri" panose="020F0502020204030204" pitchFamily="34" charset="0"/>
                        <a:cs typeface="Times New Roman" panose="02020603050405020304" pitchFamily="18" charset="0"/>
                      </a:endParaRPr>
                    </a:p>
                  </a:txBody>
                  <a:tcPr marL="9190" marR="9190" marT="9190" marB="9190">
                    <a:lnL>
                      <a:noFill/>
                    </a:lnL>
                    <a:lnR>
                      <a:noFill/>
                    </a:lnR>
                    <a:lnT>
                      <a:noFill/>
                    </a:lnT>
                    <a:lnB>
                      <a:noFill/>
                    </a:lnB>
                    <a:solidFill>
                      <a:srgbClr val="C5E0B3"/>
                    </a:solidFill>
                  </a:tcPr>
                </a:tc>
                <a:tc>
                  <a:txBody>
                    <a:bodyPr/>
                    <a:lstStyle/>
                    <a:p>
                      <a:pPr algn="l">
                        <a:lnSpc>
                          <a:spcPct val="107000"/>
                        </a:lnSpc>
                        <a:spcAft>
                          <a:spcPts val="0"/>
                        </a:spcAft>
                      </a:pPr>
                      <a:r>
                        <a:rPr lang="es-ES" sz="1400" b="1" dirty="0" smtClean="0">
                          <a:effectLst/>
                          <a:latin typeface="+mj-lt"/>
                          <a:ea typeface="Times New Roman" panose="02020603050405020304" pitchFamily="18" charset="0"/>
                          <a:cs typeface="Calibri" panose="020F0502020204030204" pitchFamily="34" charset="0"/>
                        </a:rPr>
                        <a:t>FERTIRRIEGO</a:t>
                      </a:r>
                      <a:endParaRPr lang="es-ES" sz="1400" b="1" dirty="0">
                        <a:effectLst/>
                        <a:latin typeface="+mj-lt"/>
                        <a:ea typeface="Calibri" panose="020F0502020204030204" pitchFamily="34" charset="0"/>
                        <a:cs typeface="Times New Roman" panose="02020603050405020304" pitchFamily="18" charset="0"/>
                      </a:endParaRPr>
                    </a:p>
                  </a:txBody>
                  <a:tcPr marL="9190" marR="9190" marT="9190" marB="9190">
                    <a:lnL>
                      <a:noFill/>
                    </a:lnL>
                    <a:lnR>
                      <a:noFill/>
                    </a:lnR>
                    <a:lnT>
                      <a:noFill/>
                    </a:lnT>
                    <a:lnB>
                      <a:noFill/>
                    </a:lnB>
                    <a:solidFill>
                      <a:srgbClr val="C5E0B3"/>
                    </a:solidFill>
                  </a:tcPr>
                </a:tc>
              </a:tr>
              <a:tr h="234809">
                <a:tc>
                  <a:txBody>
                    <a:bodyPr/>
                    <a:lstStyle/>
                    <a:p>
                      <a:pPr algn="l">
                        <a:lnSpc>
                          <a:spcPct val="107000"/>
                        </a:lnSpc>
                        <a:spcAft>
                          <a:spcPts val="0"/>
                        </a:spcAft>
                        <a:tabLst>
                          <a:tab pos="920750" algn="l"/>
                        </a:tabLst>
                      </a:pPr>
                      <a:r>
                        <a:rPr lang="es-ES" sz="1400" b="1" dirty="0">
                          <a:solidFill>
                            <a:srgbClr val="000000"/>
                          </a:solidFill>
                          <a:effectLst/>
                          <a:latin typeface="+mj-lt"/>
                          <a:ea typeface="Times New Roman" panose="02020603050405020304" pitchFamily="18" charset="0"/>
                          <a:cs typeface="Calibri" panose="020F0502020204030204" pitchFamily="34" charset="0"/>
                        </a:rPr>
                        <a:t> FRUTALES	</a:t>
                      </a:r>
                      <a:endParaRPr lang="es-ES" sz="1400" b="1" dirty="0">
                        <a:effectLst/>
                        <a:latin typeface="+mj-lt"/>
                        <a:ea typeface="Calibri" panose="020F0502020204030204" pitchFamily="34" charset="0"/>
                        <a:cs typeface="Times New Roman" panose="02020603050405020304" pitchFamily="18" charset="0"/>
                      </a:endParaRPr>
                    </a:p>
                  </a:txBody>
                  <a:tcPr marL="9190" marR="9190" marT="9190" marB="9190">
                    <a:lnL>
                      <a:noFill/>
                    </a:lnL>
                    <a:lnR>
                      <a:noFill/>
                    </a:lnR>
                    <a:lnT>
                      <a:noFill/>
                    </a:lnT>
                    <a:lnB>
                      <a:noFill/>
                    </a:lnB>
                    <a:solidFill>
                      <a:srgbClr val="F7CAAC"/>
                    </a:solidFill>
                  </a:tcPr>
                </a:tc>
                <a:tc>
                  <a:txBody>
                    <a:bodyPr/>
                    <a:lstStyle/>
                    <a:p>
                      <a:pPr algn="ctr">
                        <a:lnSpc>
                          <a:spcPct val="107000"/>
                        </a:lnSpc>
                        <a:spcAft>
                          <a:spcPts val="800"/>
                        </a:spcAft>
                      </a:pPr>
                      <a:r>
                        <a:rPr lang="es-ES" sz="1400" b="1" dirty="0" smtClean="0">
                          <a:effectLst/>
                          <a:latin typeface="+mj-lt"/>
                          <a:ea typeface="Times New Roman" panose="02020603050405020304" pitchFamily="18" charset="0"/>
                          <a:cs typeface="Calibri" panose="020F0502020204030204" pitchFamily="34" charset="0"/>
                        </a:rPr>
                        <a:t>5 litros/Ha-año</a:t>
                      </a:r>
                      <a:endParaRPr lang="es-ES" sz="1400" b="1" dirty="0">
                        <a:effectLst/>
                        <a:latin typeface="+mj-lt"/>
                        <a:ea typeface="Calibri" panose="020F0502020204030204" pitchFamily="34" charset="0"/>
                        <a:cs typeface="Times New Roman" panose="02020603050405020304" pitchFamily="18" charset="0"/>
                      </a:endParaRPr>
                    </a:p>
                  </a:txBody>
                  <a:tcPr marL="9190" marR="9190" marT="9190" marB="9190">
                    <a:lnL>
                      <a:noFill/>
                    </a:lnL>
                    <a:lnR>
                      <a:noFill/>
                    </a:lnR>
                    <a:lnT>
                      <a:noFill/>
                    </a:lnT>
                    <a:lnB>
                      <a:noFill/>
                    </a:lnB>
                    <a:solidFill>
                      <a:srgbClr val="F7CAAC"/>
                    </a:solidFill>
                  </a:tcPr>
                </a:tc>
                <a:tc>
                  <a:txBody>
                    <a:bodyPr/>
                    <a:lstStyle/>
                    <a:p>
                      <a:pPr algn="l">
                        <a:lnSpc>
                          <a:spcPct val="107000"/>
                        </a:lnSpc>
                        <a:spcAft>
                          <a:spcPts val="0"/>
                        </a:spcAft>
                      </a:pPr>
                      <a:r>
                        <a:rPr lang="es-ES" sz="1400" b="1" dirty="0" smtClean="0">
                          <a:effectLst/>
                          <a:latin typeface="+mj-lt"/>
                          <a:ea typeface="Times New Roman" panose="02020603050405020304" pitchFamily="18" charset="0"/>
                          <a:cs typeface="Calibri" panose="020F0502020204030204" pitchFamily="34" charset="0"/>
                        </a:rPr>
                        <a:t>FERTIRRIEGO</a:t>
                      </a:r>
                      <a:endParaRPr lang="es-ES" sz="1400" b="1" dirty="0">
                        <a:effectLst/>
                        <a:latin typeface="+mj-lt"/>
                        <a:ea typeface="Calibri" panose="020F0502020204030204" pitchFamily="34" charset="0"/>
                        <a:cs typeface="Times New Roman" panose="02020603050405020304" pitchFamily="18" charset="0"/>
                      </a:endParaRPr>
                    </a:p>
                  </a:txBody>
                  <a:tcPr marL="9190" marR="9190" marT="9190" marB="9190">
                    <a:lnL>
                      <a:noFill/>
                    </a:lnL>
                    <a:lnR>
                      <a:noFill/>
                    </a:lnR>
                    <a:lnT>
                      <a:noFill/>
                    </a:lnT>
                    <a:lnB>
                      <a:noFill/>
                    </a:lnB>
                    <a:solidFill>
                      <a:srgbClr val="F7CAAC"/>
                    </a:solidFill>
                  </a:tcPr>
                </a:tc>
              </a:tr>
              <a:tr h="452120">
                <a:tc>
                  <a:txBody>
                    <a:bodyPr/>
                    <a:lstStyle/>
                    <a:p>
                      <a:pPr algn="l">
                        <a:lnSpc>
                          <a:spcPct val="107000"/>
                        </a:lnSpc>
                        <a:spcAft>
                          <a:spcPts val="0"/>
                        </a:spcAft>
                      </a:pPr>
                      <a:r>
                        <a:rPr lang="es-ES" sz="1400" b="1">
                          <a:effectLst/>
                          <a:latin typeface="+mj-lt"/>
                          <a:ea typeface="Times New Roman" panose="02020603050405020304" pitchFamily="18" charset="0"/>
                          <a:cs typeface="Calibri" panose="020F0502020204030204" pitchFamily="34" charset="0"/>
                        </a:rPr>
                        <a:t> </a:t>
                      </a:r>
                      <a:endParaRPr lang="es-ES" sz="1400" b="1">
                        <a:effectLst/>
                        <a:latin typeface="+mj-lt"/>
                        <a:ea typeface="Calibri" panose="020F0502020204030204" pitchFamily="34" charset="0"/>
                        <a:cs typeface="Times New Roman" panose="02020603050405020304" pitchFamily="18" charset="0"/>
                      </a:endParaRPr>
                    </a:p>
                  </a:txBody>
                  <a:tcPr marL="9190" marR="9190" marT="9190" marB="9190">
                    <a:lnL>
                      <a:noFill/>
                    </a:lnL>
                    <a:lnR>
                      <a:noFill/>
                    </a:lnR>
                    <a:lnT>
                      <a:noFill/>
                    </a:lnT>
                    <a:lnB>
                      <a:noFill/>
                    </a:lnB>
                    <a:solidFill>
                      <a:srgbClr val="F7CAAC"/>
                    </a:solidFill>
                  </a:tcPr>
                </a:tc>
                <a:tc>
                  <a:txBody>
                    <a:bodyPr/>
                    <a:lstStyle/>
                    <a:p>
                      <a:pPr algn="ctr">
                        <a:lnSpc>
                          <a:spcPct val="107000"/>
                        </a:lnSpc>
                        <a:spcAft>
                          <a:spcPts val="800"/>
                        </a:spcAft>
                      </a:pPr>
                      <a:r>
                        <a:rPr lang="es-ES" sz="1400" b="1" dirty="0">
                          <a:solidFill>
                            <a:srgbClr val="000000"/>
                          </a:solidFill>
                          <a:effectLst/>
                          <a:latin typeface="+mj-lt"/>
                          <a:ea typeface="Times New Roman" panose="02020603050405020304" pitchFamily="18" charset="0"/>
                          <a:cs typeface="Calibri" panose="020F0502020204030204" pitchFamily="34" charset="0"/>
                        </a:rPr>
                        <a:t>2</a:t>
                      </a:r>
                      <a:r>
                        <a:rPr lang="es-ES" sz="1400" b="1" dirty="0" smtClean="0">
                          <a:solidFill>
                            <a:srgbClr val="000000"/>
                          </a:solidFill>
                          <a:effectLst/>
                          <a:latin typeface="+mj-lt"/>
                          <a:ea typeface="Times New Roman" panose="02020603050405020304" pitchFamily="18" charset="0"/>
                          <a:cs typeface="Calibri" panose="020F0502020204030204" pitchFamily="34" charset="0"/>
                        </a:rPr>
                        <a:t>00 </a:t>
                      </a:r>
                      <a:r>
                        <a:rPr lang="es-ES" sz="1400" b="1" dirty="0">
                          <a:solidFill>
                            <a:srgbClr val="000000"/>
                          </a:solidFill>
                          <a:effectLst/>
                          <a:latin typeface="+mj-lt"/>
                          <a:ea typeface="Times New Roman" panose="02020603050405020304" pitchFamily="18" charset="0"/>
                          <a:cs typeface="Calibri" panose="020F0502020204030204" pitchFamily="34" charset="0"/>
                        </a:rPr>
                        <a:t>a </a:t>
                      </a:r>
                      <a:r>
                        <a:rPr lang="es-ES" sz="1400" b="1" dirty="0" smtClean="0">
                          <a:solidFill>
                            <a:srgbClr val="000000"/>
                          </a:solidFill>
                          <a:effectLst/>
                          <a:latin typeface="+mj-lt"/>
                          <a:ea typeface="Times New Roman" panose="02020603050405020304" pitchFamily="18" charset="0"/>
                          <a:cs typeface="Calibri" panose="020F0502020204030204" pitchFamily="34" charset="0"/>
                        </a:rPr>
                        <a:t>500 </a:t>
                      </a:r>
                      <a:r>
                        <a:rPr lang="es-ES" sz="1400" b="1" dirty="0" err="1" smtClean="0">
                          <a:solidFill>
                            <a:srgbClr val="000000"/>
                          </a:solidFill>
                          <a:effectLst/>
                          <a:latin typeface="+mj-lt"/>
                          <a:ea typeface="Times New Roman" panose="02020603050405020304" pitchFamily="18" charset="0"/>
                          <a:cs typeface="Calibri" panose="020F0502020204030204" pitchFamily="34" charset="0"/>
                        </a:rPr>
                        <a:t>cc</a:t>
                      </a:r>
                      <a:r>
                        <a:rPr lang="es-ES" sz="1400" b="1" dirty="0" smtClean="0">
                          <a:solidFill>
                            <a:srgbClr val="000000"/>
                          </a:solidFill>
                          <a:effectLst/>
                          <a:latin typeface="+mj-lt"/>
                          <a:ea typeface="Times New Roman" panose="02020603050405020304" pitchFamily="18" charset="0"/>
                          <a:cs typeface="Calibri" panose="020F0502020204030204" pitchFamily="34" charset="0"/>
                        </a:rPr>
                        <a:t>/Hl</a:t>
                      </a:r>
                      <a:endParaRPr lang="es-ES" sz="1400" b="1" dirty="0">
                        <a:effectLst/>
                        <a:latin typeface="+mj-lt"/>
                        <a:ea typeface="Calibri" panose="020F0502020204030204" pitchFamily="34" charset="0"/>
                        <a:cs typeface="Times New Roman" panose="02020603050405020304" pitchFamily="18" charset="0"/>
                      </a:endParaRPr>
                    </a:p>
                  </a:txBody>
                  <a:tcPr marL="9190" marR="9190" marT="9190" marB="9190">
                    <a:lnL>
                      <a:noFill/>
                    </a:lnL>
                    <a:lnR>
                      <a:noFill/>
                    </a:lnR>
                    <a:lnT>
                      <a:noFill/>
                    </a:lnT>
                    <a:lnB>
                      <a:noFill/>
                    </a:lnB>
                    <a:solidFill>
                      <a:srgbClr val="F7CAAC"/>
                    </a:solidFill>
                  </a:tcPr>
                </a:tc>
                <a:tc>
                  <a:txBody>
                    <a:bodyPr/>
                    <a:lstStyle/>
                    <a:p>
                      <a:pPr marL="0" marR="0" indent="0" algn="l" defTabSz="457200" rtl="0" eaLnBrk="1" fontAlgn="auto" latinLnBrk="0" hangingPunct="1">
                        <a:lnSpc>
                          <a:spcPct val="107000"/>
                        </a:lnSpc>
                        <a:spcBef>
                          <a:spcPts val="0"/>
                        </a:spcBef>
                        <a:spcAft>
                          <a:spcPts val="0"/>
                        </a:spcAft>
                        <a:buClrTx/>
                        <a:buSzTx/>
                        <a:buFontTx/>
                        <a:buNone/>
                        <a:tabLst/>
                        <a:defRPr/>
                      </a:pPr>
                      <a:r>
                        <a:rPr lang="es-ES" sz="1400" b="1" dirty="0" smtClean="0">
                          <a:solidFill>
                            <a:srgbClr val="000000"/>
                          </a:solidFill>
                          <a:effectLst/>
                          <a:latin typeface="+mj-lt"/>
                          <a:ea typeface="Calibri" panose="020F0502020204030204" pitchFamily="34" charset="0"/>
                          <a:cs typeface="Calibri" panose="020F0502020204030204" pitchFamily="34" charset="0"/>
                        </a:rPr>
                        <a:t>FOLIAR: De</a:t>
                      </a:r>
                      <a:r>
                        <a:rPr lang="es-ES" sz="1400" b="1" baseline="0" dirty="0" smtClean="0">
                          <a:solidFill>
                            <a:srgbClr val="000000"/>
                          </a:solidFill>
                          <a:effectLst/>
                          <a:latin typeface="+mj-lt"/>
                          <a:ea typeface="Calibri" panose="020F0502020204030204" pitchFamily="34" charset="0"/>
                          <a:cs typeface="Calibri" panose="020F0502020204030204" pitchFamily="34" charset="0"/>
                        </a:rPr>
                        <a:t> 3 a 5 aplicaciones comenzando la primera con la caída de los pétalos con intervalos de 2 a 3 semanas</a:t>
                      </a:r>
                      <a:endParaRPr lang="es-ES" sz="1400" b="1" dirty="0" smtClean="0">
                        <a:effectLst/>
                        <a:latin typeface="+mj-lt"/>
                        <a:ea typeface="Calibri" panose="020F0502020204030204" pitchFamily="34" charset="0"/>
                        <a:cs typeface="Times New Roman" panose="02020603050405020304" pitchFamily="18" charset="0"/>
                      </a:endParaRPr>
                    </a:p>
                  </a:txBody>
                  <a:tcPr marL="9190" marR="9190" marT="9190" marB="9190">
                    <a:lnL>
                      <a:noFill/>
                    </a:lnL>
                    <a:lnR>
                      <a:noFill/>
                    </a:lnR>
                    <a:lnT>
                      <a:noFill/>
                    </a:lnT>
                    <a:lnB>
                      <a:noFill/>
                    </a:lnB>
                    <a:solidFill>
                      <a:srgbClr val="F7CAAC"/>
                    </a:solidFill>
                  </a:tcPr>
                </a:tc>
              </a:tr>
              <a:tr h="234809">
                <a:tc>
                  <a:txBody>
                    <a:bodyPr/>
                    <a:lstStyle/>
                    <a:p>
                      <a:pPr algn="l">
                        <a:lnSpc>
                          <a:spcPct val="107000"/>
                        </a:lnSpc>
                        <a:spcAft>
                          <a:spcPts val="800"/>
                        </a:spcAft>
                      </a:pPr>
                      <a:r>
                        <a:rPr lang="es-ES" sz="1400" b="1" dirty="0">
                          <a:effectLst/>
                          <a:latin typeface="+mj-lt"/>
                          <a:ea typeface="Times New Roman" panose="02020603050405020304" pitchFamily="18" charset="0"/>
                          <a:cs typeface="Calibri" panose="020F0502020204030204" pitchFamily="34" charset="0"/>
                        </a:rPr>
                        <a:t> CÍTRICOS</a:t>
                      </a:r>
                      <a:endParaRPr lang="es-ES" sz="1400" b="1" dirty="0">
                        <a:effectLst/>
                        <a:latin typeface="+mj-lt"/>
                        <a:ea typeface="Calibri" panose="020F0502020204030204" pitchFamily="34" charset="0"/>
                        <a:cs typeface="Times New Roman" panose="02020603050405020304" pitchFamily="18" charset="0"/>
                      </a:endParaRPr>
                    </a:p>
                  </a:txBody>
                  <a:tcPr marL="9190" marR="9190" marT="9190" marB="9190">
                    <a:lnL>
                      <a:noFill/>
                    </a:lnL>
                    <a:lnR>
                      <a:noFill/>
                    </a:lnR>
                    <a:lnT>
                      <a:noFill/>
                    </a:lnT>
                    <a:lnB>
                      <a:noFill/>
                    </a:lnB>
                    <a:solidFill>
                      <a:srgbClr val="FFC000"/>
                    </a:solidFill>
                  </a:tcPr>
                </a:tc>
                <a:tc>
                  <a:txBody>
                    <a:bodyPr/>
                    <a:lstStyle/>
                    <a:p>
                      <a:pPr algn="ctr">
                        <a:lnSpc>
                          <a:spcPct val="107000"/>
                        </a:lnSpc>
                        <a:spcAft>
                          <a:spcPts val="800"/>
                        </a:spcAft>
                      </a:pPr>
                      <a:r>
                        <a:rPr lang="es-ES" sz="1400" b="1" dirty="0" smtClean="0">
                          <a:effectLst/>
                          <a:latin typeface="+mj-lt"/>
                          <a:ea typeface="Times New Roman" panose="02020603050405020304" pitchFamily="18" charset="0"/>
                          <a:cs typeface="Calibri" panose="020F0502020204030204" pitchFamily="34" charset="0"/>
                        </a:rPr>
                        <a:t>5 litros/Ha-año</a:t>
                      </a:r>
                      <a:endParaRPr lang="es-ES" sz="1400" b="1" dirty="0">
                        <a:effectLst/>
                        <a:latin typeface="+mj-lt"/>
                        <a:ea typeface="Calibri" panose="020F0502020204030204" pitchFamily="34" charset="0"/>
                        <a:cs typeface="Times New Roman" panose="02020603050405020304" pitchFamily="18" charset="0"/>
                      </a:endParaRPr>
                    </a:p>
                  </a:txBody>
                  <a:tcPr marL="9190" marR="9190" marT="9190" marB="9190">
                    <a:lnL>
                      <a:noFill/>
                    </a:lnL>
                    <a:lnR>
                      <a:noFill/>
                    </a:lnR>
                    <a:lnT>
                      <a:noFill/>
                    </a:lnT>
                    <a:lnB>
                      <a:noFill/>
                    </a:lnB>
                    <a:solidFill>
                      <a:srgbClr val="FFC000"/>
                    </a:solidFill>
                  </a:tcPr>
                </a:tc>
                <a:tc>
                  <a:txBody>
                    <a:bodyPr/>
                    <a:lstStyle/>
                    <a:p>
                      <a:pPr algn="l">
                        <a:lnSpc>
                          <a:spcPct val="107000"/>
                        </a:lnSpc>
                        <a:spcAft>
                          <a:spcPts val="0"/>
                        </a:spcAft>
                      </a:pPr>
                      <a:r>
                        <a:rPr lang="es-ES" sz="1400" b="1" dirty="0" smtClean="0">
                          <a:effectLst/>
                          <a:latin typeface="+mj-lt"/>
                          <a:ea typeface="Times New Roman" panose="02020603050405020304" pitchFamily="18" charset="0"/>
                          <a:cs typeface="Calibri" panose="020F0502020204030204" pitchFamily="34" charset="0"/>
                        </a:rPr>
                        <a:t>FERTIRRIEGO</a:t>
                      </a:r>
                      <a:endParaRPr lang="es-ES" sz="1400" b="1" dirty="0">
                        <a:effectLst/>
                        <a:latin typeface="+mj-lt"/>
                        <a:ea typeface="Calibri" panose="020F0502020204030204" pitchFamily="34" charset="0"/>
                        <a:cs typeface="Times New Roman" panose="02020603050405020304" pitchFamily="18" charset="0"/>
                      </a:endParaRPr>
                    </a:p>
                  </a:txBody>
                  <a:tcPr marL="9190" marR="9190" marT="9190" marB="9190">
                    <a:lnL>
                      <a:noFill/>
                    </a:lnL>
                    <a:lnR>
                      <a:noFill/>
                    </a:lnR>
                    <a:lnT>
                      <a:noFill/>
                    </a:lnT>
                    <a:lnB>
                      <a:noFill/>
                    </a:lnB>
                    <a:solidFill>
                      <a:srgbClr val="FFC000"/>
                    </a:solidFill>
                  </a:tcPr>
                </a:tc>
              </a:tr>
              <a:tr h="844127">
                <a:tc>
                  <a:txBody>
                    <a:bodyPr/>
                    <a:lstStyle/>
                    <a:p>
                      <a:pPr algn="l">
                        <a:lnSpc>
                          <a:spcPct val="107000"/>
                        </a:lnSpc>
                        <a:spcAft>
                          <a:spcPts val="800"/>
                        </a:spcAft>
                      </a:pPr>
                      <a:r>
                        <a:rPr lang="es-ES" sz="1400" b="1" dirty="0">
                          <a:effectLst/>
                          <a:latin typeface="+mj-lt"/>
                          <a:ea typeface="Times New Roman" panose="02020603050405020304" pitchFamily="18" charset="0"/>
                          <a:cs typeface="Calibri" panose="020F0502020204030204" pitchFamily="34" charset="0"/>
                        </a:rPr>
                        <a:t> </a:t>
                      </a:r>
                      <a:endParaRPr lang="es-ES" sz="1400" b="1" dirty="0">
                        <a:effectLst/>
                        <a:latin typeface="+mj-lt"/>
                        <a:ea typeface="Calibri" panose="020F0502020204030204" pitchFamily="34" charset="0"/>
                        <a:cs typeface="Times New Roman" panose="02020603050405020304" pitchFamily="18" charset="0"/>
                      </a:endParaRPr>
                    </a:p>
                  </a:txBody>
                  <a:tcPr marL="9190" marR="9190" marT="9190" marB="9190">
                    <a:lnL>
                      <a:noFill/>
                    </a:lnL>
                    <a:lnR>
                      <a:noFill/>
                    </a:lnR>
                    <a:lnT>
                      <a:noFill/>
                    </a:lnT>
                    <a:lnB>
                      <a:noFill/>
                    </a:lnB>
                    <a:solidFill>
                      <a:srgbClr val="FFC000"/>
                    </a:solidFill>
                  </a:tcPr>
                </a:tc>
                <a:tc>
                  <a:txBody>
                    <a:bodyPr/>
                    <a:lstStyle/>
                    <a:p>
                      <a:pPr algn="ctr">
                        <a:lnSpc>
                          <a:spcPct val="107000"/>
                        </a:lnSpc>
                        <a:spcAft>
                          <a:spcPts val="800"/>
                        </a:spcAft>
                      </a:pPr>
                      <a:r>
                        <a:rPr lang="es-ES" sz="1400" b="1" dirty="0">
                          <a:solidFill>
                            <a:srgbClr val="000000"/>
                          </a:solidFill>
                          <a:effectLst/>
                          <a:latin typeface="+mj-lt"/>
                          <a:ea typeface="Times New Roman" panose="02020603050405020304" pitchFamily="18" charset="0"/>
                          <a:cs typeface="Calibri" panose="020F0502020204030204" pitchFamily="34" charset="0"/>
                        </a:rPr>
                        <a:t>200 a 500 </a:t>
                      </a:r>
                      <a:r>
                        <a:rPr lang="es-ES" sz="1400" b="1" dirty="0" err="1" smtClean="0">
                          <a:solidFill>
                            <a:srgbClr val="000000"/>
                          </a:solidFill>
                          <a:effectLst/>
                          <a:latin typeface="+mj-lt"/>
                          <a:ea typeface="Times New Roman" panose="02020603050405020304" pitchFamily="18" charset="0"/>
                          <a:cs typeface="Calibri" panose="020F0502020204030204" pitchFamily="34" charset="0"/>
                        </a:rPr>
                        <a:t>cc</a:t>
                      </a:r>
                      <a:r>
                        <a:rPr lang="es-ES" sz="1400" b="1" dirty="0" smtClean="0">
                          <a:solidFill>
                            <a:srgbClr val="000000"/>
                          </a:solidFill>
                          <a:effectLst/>
                          <a:latin typeface="+mj-lt"/>
                          <a:ea typeface="Times New Roman" panose="02020603050405020304" pitchFamily="18" charset="0"/>
                          <a:cs typeface="Calibri" panose="020F0502020204030204" pitchFamily="34" charset="0"/>
                        </a:rPr>
                        <a:t>/Hl</a:t>
                      </a:r>
                      <a:endParaRPr lang="es-ES" sz="1400" b="1" dirty="0">
                        <a:effectLst/>
                        <a:latin typeface="+mj-lt"/>
                        <a:ea typeface="Calibri" panose="020F0502020204030204" pitchFamily="34" charset="0"/>
                        <a:cs typeface="Times New Roman" panose="02020603050405020304" pitchFamily="18" charset="0"/>
                      </a:endParaRPr>
                    </a:p>
                  </a:txBody>
                  <a:tcPr marL="9190" marR="9190" marT="9190" marB="9190">
                    <a:lnL>
                      <a:noFill/>
                    </a:lnL>
                    <a:lnR>
                      <a:noFill/>
                    </a:lnR>
                    <a:lnT>
                      <a:noFill/>
                    </a:lnT>
                    <a:lnB>
                      <a:noFill/>
                    </a:lnB>
                    <a:solidFill>
                      <a:srgbClr val="FFC000"/>
                    </a:solidFill>
                  </a:tcPr>
                </a:tc>
                <a:tc>
                  <a:txBody>
                    <a:bodyPr/>
                    <a:lstStyle/>
                    <a:p>
                      <a:pPr algn="l"/>
                      <a:r>
                        <a:rPr lang="es-ES" sz="1400" b="1" dirty="0" smtClean="0">
                          <a:effectLst/>
                          <a:latin typeface="+mj-lt"/>
                          <a:ea typeface="Times New Roman" panose="02020603050405020304" pitchFamily="18" charset="0"/>
                          <a:cs typeface="Calibri" panose="020F0502020204030204" pitchFamily="34" charset="0"/>
                        </a:rPr>
                        <a:t>FOLIAR:</a:t>
                      </a:r>
                      <a:r>
                        <a:rPr lang="es-ES" sz="1400" b="1" baseline="0" dirty="0" smtClean="0">
                          <a:effectLst/>
                          <a:latin typeface="+mj-lt"/>
                          <a:ea typeface="Times New Roman" panose="02020603050405020304" pitchFamily="18" charset="0"/>
                          <a:cs typeface="Calibri" panose="020F0502020204030204" pitchFamily="34" charset="0"/>
                        </a:rPr>
                        <a:t> </a:t>
                      </a:r>
                      <a:r>
                        <a:rPr lang="es-ES" sz="1400" b="1" kern="1200" dirty="0" smtClean="0">
                          <a:solidFill>
                            <a:srgbClr val="000000"/>
                          </a:solidFill>
                          <a:effectLst/>
                          <a:latin typeface="+mj-lt"/>
                          <a:ea typeface="Calibri" panose="020F0502020204030204" pitchFamily="34" charset="0"/>
                          <a:cs typeface="Calibri" panose="020F0502020204030204" pitchFamily="34" charset="0"/>
                        </a:rPr>
                        <a:t>de 200 a 500 ml en 100 litros de agua, 3 o 4 repeticiones, cada 3 semanas, comenzando la primera a partir del cuaje. </a:t>
                      </a:r>
                      <a:r>
                        <a:rPr lang="es-ES" sz="1400" b="1" i="0" u="none" strike="noStrike" kern="1200" baseline="0" dirty="0" smtClean="0">
                          <a:solidFill>
                            <a:schemeClr val="tx1"/>
                          </a:solidFill>
                          <a:latin typeface="+mj-lt"/>
                          <a:ea typeface="+mn-ea"/>
                          <a:cs typeface="+mn-cs"/>
                        </a:rPr>
                        <a:t>	</a:t>
                      </a:r>
                    </a:p>
                    <a:p>
                      <a:pPr algn="l">
                        <a:lnSpc>
                          <a:spcPct val="107000"/>
                        </a:lnSpc>
                        <a:spcAft>
                          <a:spcPts val="0"/>
                        </a:spcAft>
                      </a:pPr>
                      <a:endParaRPr lang="es-ES" sz="1400" b="1" dirty="0">
                        <a:effectLst/>
                        <a:latin typeface="+mj-lt"/>
                        <a:ea typeface="Calibri" panose="020F0502020204030204" pitchFamily="34" charset="0"/>
                        <a:cs typeface="Times New Roman" panose="02020603050405020304" pitchFamily="18" charset="0"/>
                      </a:endParaRPr>
                    </a:p>
                  </a:txBody>
                  <a:tcPr marL="9190" marR="9190" marT="9190" marB="9190">
                    <a:lnL>
                      <a:noFill/>
                    </a:lnL>
                    <a:lnR>
                      <a:noFill/>
                    </a:lnR>
                    <a:lnT>
                      <a:noFill/>
                    </a:lnT>
                    <a:lnB>
                      <a:noFill/>
                    </a:lnB>
                    <a:solidFill>
                      <a:srgbClr val="FFC000"/>
                    </a:solidFill>
                  </a:tcPr>
                </a:tc>
              </a:tr>
              <a:tr h="234809">
                <a:tc>
                  <a:txBody>
                    <a:bodyPr/>
                    <a:lstStyle/>
                    <a:p>
                      <a:pPr algn="l">
                        <a:lnSpc>
                          <a:spcPct val="107000"/>
                        </a:lnSpc>
                        <a:spcAft>
                          <a:spcPts val="0"/>
                        </a:spcAft>
                      </a:pPr>
                      <a:r>
                        <a:rPr lang="es-ES" sz="1400" b="1" dirty="0">
                          <a:effectLst/>
                          <a:latin typeface="+mj-lt"/>
                          <a:ea typeface="Times New Roman" panose="02020603050405020304" pitchFamily="18" charset="0"/>
                          <a:cs typeface="Calibri" panose="020F0502020204030204" pitchFamily="34" charset="0"/>
                        </a:rPr>
                        <a:t> VID</a:t>
                      </a:r>
                      <a:endParaRPr lang="es-ES" sz="1400" b="1" dirty="0">
                        <a:effectLst/>
                        <a:latin typeface="+mj-lt"/>
                        <a:ea typeface="Calibri" panose="020F0502020204030204" pitchFamily="34" charset="0"/>
                        <a:cs typeface="Times New Roman" panose="02020603050405020304" pitchFamily="18" charset="0"/>
                      </a:endParaRPr>
                    </a:p>
                  </a:txBody>
                  <a:tcPr marL="9190" marR="9190" marT="9190" marB="9190">
                    <a:lnL>
                      <a:noFill/>
                    </a:lnL>
                    <a:lnR>
                      <a:noFill/>
                    </a:lnR>
                    <a:lnT>
                      <a:noFill/>
                    </a:lnT>
                    <a:lnB>
                      <a:noFill/>
                    </a:lnB>
                    <a:solidFill>
                      <a:srgbClr val="F4B083"/>
                    </a:solidFill>
                  </a:tcPr>
                </a:tc>
                <a:tc>
                  <a:txBody>
                    <a:bodyPr/>
                    <a:lstStyle/>
                    <a:p>
                      <a:pPr algn="ctr">
                        <a:lnSpc>
                          <a:spcPct val="107000"/>
                        </a:lnSpc>
                        <a:spcAft>
                          <a:spcPts val="800"/>
                        </a:spcAft>
                      </a:pPr>
                      <a:r>
                        <a:rPr lang="es-ES" sz="1400" b="1" dirty="0" smtClean="0">
                          <a:effectLst/>
                          <a:latin typeface="+mj-lt"/>
                          <a:ea typeface="Times New Roman" panose="02020603050405020304" pitchFamily="18" charset="0"/>
                          <a:cs typeface="Calibri" panose="020F0502020204030204" pitchFamily="34" charset="0"/>
                        </a:rPr>
                        <a:t>5 litros/Ha-año</a:t>
                      </a:r>
                      <a:endParaRPr lang="es-ES" sz="1400" b="1" dirty="0">
                        <a:effectLst/>
                        <a:latin typeface="+mj-lt"/>
                        <a:ea typeface="Calibri" panose="020F0502020204030204" pitchFamily="34" charset="0"/>
                        <a:cs typeface="Times New Roman" panose="02020603050405020304" pitchFamily="18" charset="0"/>
                      </a:endParaRPr>
                    </a:p>
                  </a:txBody>
                  <a:tcPr marL="9190" marR="9190" marT="9190" marB="9190">
                    <a:lnL>
                      <a:noFill/>
                    </a:lnL>
                    <a:lnR>
                      <a:noFill/>
                    </a:lnR>
                    <a:lnT>
                      <a:noFill/>
                    </a:lnT>
                    <a:lnB>
                      <a:noFill/>
                    </a:lnB>
                    <a:solidFill>
                      <a:srgbClr val="F4B083"/>
                    </a:solidFill>
                  </a:tcPr>
                </a:tc>
                <a:tc>
                  <a:txBody>
                    <a:bodyPr/>
                    <a:lstStyle/>
                    <a:p>
                      <a:pPr algn="l">
                        <a:lnSpc>
                          <a:spcPct val="107000"/>
                        </a:lnSpc>
                        <a:spcAft>
                          <a:spcPts val="0"/>
                        </a:spcAft>
                      </a:pPr>
                      <a:r>
                        <a:rPr lang="es-ES" sz="1400" b="1" dirty="0" smtClean="0">
                          <a:effectLst/>
                          <a:latin typeface="+mj-lt"/>
                          <a:ea typeface="Times New Roman" panose="02020603050405020304" pitchFamily="18" charset="0"/>
                          <a:cs typeface="Calibri" panose="020F0502020204030204" pitchFamily="34" charset="0"/>
                        </a:rPr>
                        <a:t>FERTIRRIEGO</a:t>
                      </a:r>
                      <a:endParaRPr lang="es-ES" sz="1400" b="1" dirty="0">
                        <a:effectLst/>
                        <a:latin typeface="+mj-lt"/>
                        <a:ea typeface="Calibri" panose="020F0502020204030204" pitchFamily="34" charset="0"/>
                        <a:cs typeface="Times New Roman" panose="02020603050405020304" pitchFamily="18" charset="0"/>
                      </a:endParaRPr>
                    </a:p>
                  </a:txBody>
                  <a:tcPr marL="9190" marR="9190" marT="9190" marB="9190">
                    <a:lnL>
                      <a:noFill/>
                    </a:lnL>
                    <a:lnR>
                      <a:noFill/>
                    </a:lnR>
                    <a:lnT>
                      <a:noFill/>
                    </a:lnT>
                    <a:lnB>
                      <a:noFill/>
                    </a:lnB>
                    <a:solidFill>
                      <a:srgbClr val="F4B083"/>
                    </a:solidFill>
                  </a:tcPr>
                </a:tc>
              </a:tr>
              <a:tr h="669431">
                <a:tc>
                  <a:txBody>
                    <a:bodyPr/>
                    <a:lstStyle/>
                    <a:p>
                      <a:pPr algn="l">
                        <a:lnSpc>
                          <a:spcPct val="107000"/>
                        </a:lnSpc>
                        <a:spcAft>
                          <a:spcPts val="0"/>
                        </a:spcAft>
                      </a:pPr>
                      <a:r>
                        <a:rPr lang="es-ES" sz="1400" b="1">
                          <a:effectLst/>
                          <a:latin typeface="+mj-lt"/>
                          <a:ea typeface="Times New Roman" panose="02020603050405020304" pitchFamily="18" charset="0"/>
                          <a:cs typeface="Calibri" panose="020F0502020204030204" pitchFamily="34" charset="0"/>
                        </a:rPr>
                        <a:t> </a:t>
                      </a:r>
                      <a:endParaRPr lang="es-ES" sz="1400" b="1">
                        <a:effectLst/>
                        <a:latin typeface="+mj-lt"/>
                        <a:ea typeface="Calibri" panose="020F0502020204030204" pitchFamily="34" charset="0"/>
                        <a:cs typeface="Times New Roman" panose="02020603050405020304" pitchFamily="18" charset="0"/>
                      </a:endParaRPr>
                    </a:p>
                  </a:txBody>
                  <a:tcPr marL="9190" marR="9190" marT="9190" marB="9190">
                    <a:lnL>
                      <a:noFill/>
                    </a:lnL>
                    <a:lnR>
                      <a:noFill/>
                    </a:lnR>
                    <a:lnT>
                      <a:noFill/>
                    </a:lnT>
                    <a:lnB>
                      <a:noFill/>
                    </a:lnB>
                    <a:solidFill>
                      <a:srgbClr val="F4B083"/>
                    </a:solidFill>
                  </a:tcPr>
                </a:tc>
                <a:tc>
                  <a:txBody>
                    <a:bodyPr/>
                    <a:lstStyle/>
                    <a:p>
                      <a:pPr algn="ctr">
                        <a:lnSpc>
                          <a:spcPct val="107000"/>
                        </a:lnSpc>
                        <a:spcAft>
                          <a:spcPts val="800"/>
                        </a:spcAft>
                      </a:pPr>
                      <a:r>
                        <a:rPr lang="es-ES" sz="1400" b="1" dirty="0">
                          <a:solidFill>
                            <a:srgbClr val="000000"/>
                          </a:solidFill>
                          <a:effectLst/>
                          <a:latin typeface="+mj-lt"/>
                          <a:ea typeface="Times New Roman" panose="02020603050405020304" pitchFamily="18" charset="0"/>
                          <a:cs typeface="Calibri" panose="020F0502020204030204" pitchFamily="34" charset="0"/>
                        </a:rPr>
                        <a:t>200-250 ml/hl </a:t>
                      </a:r>
                      <a:endParaRPr lang="es-ES" sz="1400" b="1" dirty="0" smtClean="0">
                        <a:solidFill>
                          <a:srgbClr val="000000"/>
                        </a:solidFill>
                        <a:effectLst/>
                        <a:latin typeface="+mj-lt"/>
                        <a:ea typeface="Times New Roman" panose="02020603050405020304" pitchFamily="18" charset="0"/>
                        <a:cs typeface="Calibri" panose="020F0502020204030204" pitchFamily="34" charset="0"/>
                      </a:endParaRPr>
                    </a:p>
                    <a:p>
                      <a:pPr algn="ctr">
                        <a:lnSpc>
                          <a:spcPct val="107000"/>
                        </a:lnSpc>
                        <a:spcAft>
                          <a:spcPts val="800"/>
                        </a:spcAft>
                      </a:pPr>
                      <a:r>
                        <a:rPr lang="es-ES" sz="1400" b="1" dirty="0" smtClean="0">
                          <a:solidFill>
                            <a:srgbClr val="000000"/>
                          </a:solidFill>
                          <a:effectLst/>
                          <a:latin typeface="+mj-lt"/>
                          <a:ea typeface="Times New Roman" panose="02020603050405020304" pitchFamily="18" charset="0"/>
                          <a:cs typeface="Calibri" panose="020F0502020204030204" pitchFamily="34" charset="0"/>
                        </a:rPr>
                        <a:t>Hasta </a:t>
                      </a:r>
                      <a:r>
                        <a:rPr lang="es-ES" sz="1400" b="1" dirty="0">
                          <a:solidFill>
                            <a:srgbClr val="000000"/>
                          </a:solidFill>
                          <a:effectLst/>
                          <a:latin typeface="+mj-lt"/>
                          <a:ea typeface="Times New Roman" panose="02020603050405020304" pitchFamily="18" charset="0"/>
                          <a:cs typeface="Calibri" panose="020F0502020204030204" pitchFamily="34" charset="0"/>
                        </a:rPr>
                        <a:t>5 aplicaciones</a:t>
                      </a:r>
                      <a:endParaRPr lang="es-ES" sz="1400" b="1" dirty="0">
                        <a:effectLst/>
                        <a:latin typeface="+mj-lt"/>
                        <a:ea typeface="Calibri" panose="020F0502020204030204" pitchFamily="34" charset="0"/>
                        <a:cs typeface="Times New Roman" panose="02020603050405020304" pitchFamily="18" charset="0"/>
                      </a:endParaRPr>
                    </a:p>
                  </a:txBody>
                  <a:tcPr marL="9190" marR="9190" marT="9190" marB="9190">
                    <a:lnL>
                      <a:noFill/>
                    </a:lnL>
                    <a:lnR>
                      <a:noFill/>
                    </a:lnR>
                    <a:lnT>
                      <a:noFill/>
                    </a:lnT>
                    <a:lnB>
                      <a:noFill/>
                    </a:lnB>
                    <a:solidFill>
                      <a:srgbClr val="F4B083"/>
                    </a:solidFill>
                  </a:tcPr>
                </a:tc>
                <a:tc>
                  <a:txBody>
                    <a:bodyPr/>
                    <a:lstStyle/>
                    <a:p>
                      <a:pPr algn="l">
                        <a:lnSpc>
                          <a:spcPct val="107000"/>
                        </a:lnSpc>
                        <a:spcAft>
                          <a:spcPts val="0"/>
                        </a:spcAft>
                      </a:pPr>
                      <a:r>
                        <a:rPr lang="es-ES" sz="1400" b="1" dirty="0" smtClean="0">
                          <a:effectLst/>
                          <a:latin typeface="+mj-lt"/>
                          <a:ea typeface="Times New Roman" panose="02020603050405020304" pitchFamily="18" charset="0"/>
                          <a:cs typeface="Calibri" panose="020F0502020204030204" pitchFamily="34" charset="0"/>
                        </a:rPr>
                        <a:t>FOLIAR:</a:t>
                      </a:r>
                      <a:r>
                        <a:rPr lang="es-ES" sz="1400" b="1" baseline="0" dirty="0" smtClean="0">
                          <a:effectLst/>
                          <a:latin typeface="+mj-lt"/>
                          <a:ea typeface="Times New Roman" panose="02020603050405020304" pitchFamily="18" charset="0"/>
                          <a:cs typeface="Calibri" panose="020F0502020204030204" pitchFamily="34" charset="0"/>
                        </a:rPr>
                        <a:t> </a:t>
                      </a:r>
                      <a:r>
                        <a:rPr lang="es-ES" sz="1400" b="1" kern="1200" dirty="0" smtClean="0">
                          <a:solidFill>
                            <a:srgbClr val="000000"/>
                          </a:solidFill>
                          <a:effectLst/>
                          <a:latin typeface="+mj-lt"/>
                          <a:ea typeface="Calibri" panose="020F0502020204030204" pitchFamily="34" charset="0"/>
                          <a:cs typeface="Calibri" panose="020F0502020204030204" pitchFamily="34" charset="0"/>
                        </a:rPr>
                        <a:t>de 200 a 500 ml en 100 litros de agua, 3 o 4 repeticiones, cada 3 semanas, comenzando la primera a partir del cuaje. </a:t>
                      </a:r>
                      <a:endParaRPr lang="es-ES" sz="1400" b="1" dirty="0">
                        <a:effectLst/>
                        <a:latin typeface="+mj-lt"/>
                        <a:ea typeface="Calibri" panose="020F0502020204030204" pitchFamily="34" charset="0"/>
                        <a:cs typeface="Times New Roman" panose="02020603050405020304" pitchFamily="18" charset="0"/>
                      </a:endParaRPr>
                    </a:p>
                  </a:txBody>
                  <a:tcPr marL="9190" marR="9190" marT="9190" marB="9190">
                    <a:lnL>
                      <a:noFill/>
                    </a:lnL>
                    <a:lnR>
                      <a:noFill/>
                    </a:lnR>
                    <a:lnT>
                      <a:noFill/>
                    </a:lnT>
                    <a:lnB>
                      <a:noFill/>
                    </a:lnB>
                    <a:solidFill>
                      <a:srgbClr val="F4B083"/>
                    </a:solidFill>
                  </a:tcPr>
                </a:tc>
              </a:tr>
              <a:tr h="234809">
                <a:tc>
                  <a:txBody>
                    <a:bodyPr/>
                    <a:lstStyle/>
                    <a:p>
                      <a:pPr algn="l">
                        <a:lnSpc>
                          <a:spcPct val="107000"/>
                        </a:lnSpc>
                        <a:spcAft>
                          <a:spcPts val="0"/>
                        </a:spcAft>
                      </a:pPr>
                      <a:r>
                        <a:rPr lang="es-ES" sz="1400" b="1" dirty="0">
                          <a:effectLst/>
                          <a:latin typeface="+mj-lt"/>
                          <a:ea typeface="Times New Roman" panose="02020603050405020304" pitchFamily="18" charset="0"/>
                          <a:cs typeface="Calibri" panose="020F0502020204030204" pitchFamily="34" charset="0"/>
                        </a:rPr>
                        <a:t> HORTÍCOLAS/INVERNADERO</a:t>
                      </a:r>
                      <a:endParaRPr lang="es-ES" sz="1400" b="1" dirty="0">
                        <a:effectLst/>
                        <a:latin typeface="+mj-lt"/>
                        <a:ea typeface="Calibri" panose="020F0502020204030204" pitchFamily="34" charset="0"/>
                        <a:cs typeface="Times New Roman" panose="02020603050405020304" pitchFamily="18" charset="0"/>
                      </a:endParaRPr>
                    </a:p>
                  </a:txBody>
                  <a:tcPr marL="9190" marR="9190" marT="9190" marB="9190">
                    <a:lnL>
                      <a:noFill/>
                    </a:lnL>
                    <a:lnR>
                      <a:noFill/>
                    </a:lnR>
                    <a:lnT>
                      <a:noFill/>
                    </a:lnT>
                    <a:lnB>
                      <a:noFill/>
                    </a:lnB>
                    <a:solidFill>
                      <a:schemeClr val="accent1">
                        <a:lumMod val="40000"/>
                        <a:lumOff val="60000"/>
                      </a:schemeClr>
                    </a:solidFill>
                  </a:tcPr>
                </a:tc>
                <a:tc>
                  <a:txBody>
                    <a:bodyPr/>
                    <a:lstStyle/>
                    <a:p>
                      <a:pPr algn="ctr">
                        <a:lnSpc>
                          <a:spcPct val="107000"/>
                        </a:lnSpc>
                        <a:spcAft>
                          <a:spcPts val="800"/>
                        </a:spcAft>
                      </a:pPr>
                      <a:r>
                        <a:rPr lang="es-ES" sz="1400" b="1" dirty="0" smtClean="0">
                          <a:effectLst/>
                          <a:latin typeface="+mj-lt"/>
                          <a:ea typeface="Times New Roman" panose="02020603050405020304" pitchFamily="18" charset="0"/>
                          <a:cs typeface="Calibri" panose="020F0502020204030204" pitchFamily="34" charset="0"/>
                        </a:rPr>
                        <a:t>De</a:t>
                      </a:r>
                      <a:r>
                        <a:rPr lang="es-ES" sz="1400" b="1" baseline="0" dirty="0" smtClean="0">
                          <a:effectLst/>
                          <a:latin typeface="+mj-lt"/>
                          <a:ea typeface="Times New Roman" panose="02020603050405020304" pitchFamily="18" charset="0"/>
                          <a:cs typeface="Calibri" panose="020F0502020204030204" pitchFamily="34" charset="0"/>
                        </a:rPr>
                        <a:t> </a:t>
                      </a:r>
                      <a:r>
                        <a:rPr lang="es-ES" sz="1400" b="1" dirty="0" smtClean="0">
                          <a:effectLst/>
                          <a:latin typeface="+mj-lt"/>
                          <a:ea typeface="Times New Roman" panose="02020603050405020304" pitchFamily="18" charset="0"/>
                          <a:cs typeface="Calibri" panose="020F0502020204030204" pitchFamily="34" charset="0"/>
                        </a:rPr>
                        <a:t>5 a 15 litros/Ha-año</a:t>
                      </a:r>
                      <a:endParaRPr lang="es-ES" sz="1400" b="1" dirty="0">
                        <a:effectLst/>
                        <a:latin typeface="+mj-lt"/>
                        <a:ea typeface="Calibri" panose="020F0502020204030204" pitchFamily="34" charset="0"/>
                        <a:cs typeface="Times New Roman" panose="02020603050405020304" pitchFamily="18" charset="0"/>
                      </a:endParaRPr>
                    </a:p>
                  </a:txBody>
                  <a:tcPr marL="9190" marR="9190" marT="9190" marB="9190">
                    <a:lnL>
                      <a:noFill/>
                    </a:lnL>
                    <a:lnR>
                      <a:noFill/>
                    </a:lnR>
                    <a:lnT>
                      <a:noFill/>
                    </a:lnT>
                    <a:lnB>
                      <a:noFill/>
                    </a:lnB>
                    <a:solidFill>
                      <a:schemeClr val="accent1">
                        <a:lumMod val="40000"/>
                        <a:lumOff val="60000"/>
                      </a:schemeClr>
                    </a:solidFill>
                  </a:tcPr>
                </a:tc>
                <a:tc>
                  <a:txBody>
                    <a:bodyPr/>
                    <a:lstStyle/>
                    <a:p>
                      <a:pPr algn="l">
                        <a:lnSpc>
                          <a:spcPct val="107000"/>
                        </a:lnSpc>
                        <a:spcAft>
                          <a:spcPts val="0"/>
                        </a:spcAft>
                      </a:pPr>
                      <a:r>
                        <a:rPr lang="es-ES" sz="1400" b="1" dirty="0" smtClean="0">
                          <a:effectLst/>
                          <a:latin typeface="+mj-lt"/>
                          <a:ea typeface="Times New Roman" panose="02020603050405020304" pitchFamily="18" charset="0"/>
                          <a:cs typeface="Calibri" panose="020F0502020204030204" pitchFamily="34" charset="0"/>
                        </a:rPr>
                        <a:t>FERTIRRIEGO</a:t>
                      </a:r>
                      <a:endParaRPr lang="es-ES" sz="1400" b="1" dirty="0">
                        <a:effectLst/>
                        <a:latin typeface="+mj-lt"/>
                        <a:ea typeface="Calibri" panose="020F0502020204030204" pitchFamily="34" charset="0"/>
                        <a:cs typeface="Times New Roman" panose="02020603050405020304" pitchFamily="18" charset="0"/>
                      </a:endParaRPr>
                    </a:p>
                  </a:txBody>
                  <a:tcPr marL="9190" marR="9190" marT="9190" marB="9190">
                    <a:lnL>
                      <a:noFill/>
                    </a:lnL>
                    <a:lnR>
                      <a:noFill/>
                    </a:lnR>
                    <a:lnT>
                      <a:noFill/>
                    </a:lnT>
                    <a:lnB>
                      <a:noFill/>
                    </a:lnB>
                    <a:solidFill>
                      <a:schemeClr val="accent1">
                        <a:lumMod val="40000"/>
                        <a:lumOff val="60000"/>
                      </a:schemeClr>
                    </a:solidFill>
                  </a:tcPr>
                </a:tc>
              </a:tr>
              <a:tr h="751050">
                <a:tc>
                  <a:txBody>
                    <a:bodyPr/>
                    <a:lstStyle/>
                    <a:p>
                      <a:pPr algn="l">
                        <a:lnSpc>
                          <a:spcPct val="107000"/>
                        </a:lnSpc>
                        <a:spcAft>
                          <a:spcPts val="0"/>
                        </a:spcAft>
                      </a:pPr>
                      <a:r>
                        <a:rPr lang="es-ES" sz="1400" b="1" dirty="0">
                          <a:effectLst/>
                          <a:latin typeface="+mj-lt"/>
                          <a:ea typeface="Times New Roman" panose="02020603050405020304" pitchFamily="18" charset="0"/>
                          <a:cs typeface="Calibri" panose="020F0502020204030204" pitchFamily="34" charset="0"/>
                        </a:rPr>
                        <a:t> </a:t>
                      </a:r>
                      <a:endParaRPr lang="es-ES" sz="1400" b="1" dirty="0">
                        <a:effectLst/>
                        <a:latin typeface="+mj-lt"/>
                        <a:ea typeface="Calibri" panose="020F0502020204030204" pitchFamily="34" charset="0"/>
                        <a:cs typeface="Times New Roman" panose="02020603050405020304" pitchFamily="18" charset="0"/>
                      </a:endParaRPr>
                    </a:p>
                  </a:txBody>
                  <a:tcPr marL="9190" marR="9190" marT="9190" marB="9190">
                    <a:lnL>
                      <a:noFill/>
                    </a:lnL>
                    <a:lnR>
                      <a:noFill/>
                    </a:lnR>
                    <a:lnT>
                      <a:noFill/>
                    </a:lnT>
                    <a:lnB>
                      <a:noFill/>
                    </a:lnB>
                    <a:solidFill>
                      <a:schemeClr val="accent2">
                        <a:lumMod val="40000"/>
                        <a:lumOff val="60000"/>
                      </a:schemeClr>
                    </a:solidFill>
                  </a:tcPr>
                </a:tc>
                <a:tc>
                  <a:txBody>
                    <a:bodyPr/>
                    <a:lstStyle/>
                    <a:p>
                      <a:pPr algn="ctr">
                        <a:lnSpc>
                          <a:spcPct val="107000"/>
                        </a:lnSpc>
                        <a:spcAft>
                          <a:spcPts val="800"/>
                        </a:spcAft>
                      </a:pPr>
                      <a:r>
                        <a:rPr lang="es-ES" sz="1400" b="1" dirty="0" smtClean="0">
                          <a:effectLst/>
                          <a:latin typeface="+mj-lt"/>
                          <a:ea typeface="Times New Roman" panose="02020603050405020304" pitchFamily="18" charset="0"/>
                          <a:cs typeface="Calibri" panose="020F0502020204030204" pitchFamily="34" charset="0"/>
                        </a:rPr>
                        <a:t>300-500 ml/Hl/aplicación</a:t>
                      </a:r>
                      <a:endParaRPr lang="es-ES" sz="1400" b="1" dirty="0">
                        <a:effectLst/>
                        <a:latin typeface="+mj-lt"/>
                        <a:ea typeface="Calibri" panose="020F0502020204030204" pitchFamily="34" charset="0"/>
                        <a:cs typeface="Times New Roman" panose="02020603050405020304" pitchFamily="18" charset="0"/>
                      </a:endParaRPr>
                    </a:p>
                  </a:txBody>
                  <a:tcPr marL="9190" marR="9190" marT="9190" marB="9190">
                    <a:lnL>
                      <a:noFill/>
                    </a:lnL>
                    <a:lnR>
                      <a:noFill/>
                    </a:lnR>
                    <a:lnT>
                      <a:noFill/>
                    </a:lnT>
                    <a:lnB>
                      <a:noFill/>
                    </a:lnB>
                    <a:solidFill>
                      <a:schemeClr val="accent2">
                        <a:lumMod val="40000"/>
                        <a:lumOff val="60000"/>
                      </a:schemeClr>
                    </a:solidFill>
                  </a:tcPr>
                </a:tc>
                <a:tc>
                  <a:txBody>
                    <a:bodyPr/>
                    <a:lstStyle/>
                    <a:p>
                      <a:pPr algn="l"/>
                      <a:r>
                        <a:rPr lang="es-ES" sz="1400" b="1" dirty="0" smtClean="0">
                          <a:effectLst/>
                          <a:latin typeface="+mj-lt"/>
                          <a:ea typeface="Calibri" panose="020F0502020204030204" pitchFamily="34" charset="0"/>
                          <a:cs typeface="Times New Roman" panose="02020603050405020304" pitchFamily="18" charset="0"/>
                        </a:rPr>
                        <a:t>FOLIAR:</a:t>
                      </a:r>
                      <a:r>
                        <a:rPr lang="es-ES" sz="1400" b="1" i="0" u="none" strike="noStrike" kern="1200" baseline="0" dirty="0" smtClean="0">
                          <a:solidFill>
                            <a:schemeClr val="tx1"/>
                          </a:solidFill>
                          <a:latin typeface="+mj-lt"/>
                          <a:ea typeface="+mn-ea"/>
                          <a:cs typeface="+mn-cs"/>
                        </a:rPr>
                        <a:t> </a:t>
                      </a:r>
                      <a:r>
                        <a:rPr lang="es-ES" sz="1400" b="1" kern="1200" dirty="0" smtClean="0">
                          <a:solidFill>
                            <a:srgbClr val="000000"/>
                          </a:solidFill>
                          <a:effectLst/>
                          <a:latin typeface="+mj-lt"/>
                          <a:ea typeface="Calibri" panose="020F0502020204030204" pitchFamily="34" charset="0"/>
                          <a:cs typeface="Calibri" panose="020F0502020204030204" pitchFamily="34" charset="0"/>
                        </a:rPr>
                        <a:t>con un intervalo de 12 a 14 días. La primera aplicación a partir del cuajado o formación de primeras hojas. </a:t>
                      </a:r>
                      <a:endParaRPr lang="es-ES" sz="1400" b="1" i="0" u="none" strike="noStrike" kern="1200" baseline="0" dirty="0" smtClean="0">
                        <a:solidFill>
                          <a:schemeClr val="tx1"/>
                        </a:solidFill>
                        <a:latin typeface="+mj-lt"/>
                        <a:ea typeface="+mn-ea"/>
                        <a:cs typeface="+mn-cs"/>
                      </a:endParaRPr>
                    </a:p>
                  </a:txBody>
                  <a:tcPr marL="9190" marR="9190" marT="9190" marB="9190">
                    <a:lnL>
                      <a:noFill/>
                    </a:lnL>
                    <a:lnR>
                      <a:noFill/>
                    </a:lnR>
                    <a:lnT>
                      <a:noFill/>
                    </a:lnT>
                    <a:lnB>
                      <a:noFill/>
                    </a:lnB>
                    <a:solidFill>
                      <a:schemeClr val="accent2">
                        <a:lumMod val="40000"/>
                        <a:lumOff val="60000"/>
                      </a:schemeClr>
                    </a:solidFill>
                  </a:tcPr>
                </a:tc>
              </a:tr>
            </a:tbl>
          </a:graphicData>
        </a:graphic>
      </p:graphicFrame>
      <p:sp>
        <p:nvSpPr>
          <p:cNvPr id="7" name="Marcador de número de diapositiva 6"/>
          <p:cNvSpPr>
            <a:spLocks noGrp="1"/>
          </p:cNvSpPr>
          <p:nvPr>
            <p:ph type="sldNum" sz="quarter" idx="12"/>
          </p:nvPr>
        </p:nvSpPr>
        <p:spPr/>
        <p:txBody>
          <a:bodyPr/>
          <a:lstStyle/>
          <a:p>
            <a:fld id="{D8D4E297-C349-4D74-9F99-BDD2B8600EB6}" type="slidenum">
              <a:rPr lang="es-ES" smtClean="0"/>
              <a:pPr/>
              <a:t>14</a:t>
            </a:fld>
            <a:endParaRPr lang="es-ES"/>
          </a:p>
        </p:txBody>
      </p:sp>
    </p:spTree>
    <p:extLst>
      <p:ext uri="{BB962C8B-B14F-4D97-AF65-F5344CB8AC3E}">
        <p14:creationId xmlns="" xmlns:p14="http://schemas.microsoft.com/office/powerpoint/2010/main" val="15125870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71525" y="556551"/>
            <a:ext cx="8867775" cy="1015074"/>
          </a:xfrm>
        </p:spPr>
        <p:txBody>
          <a:bodyPr>
            <a:normAutofit/>
          </a:bodyPr>
          <a:lstStyle/>
          <a:p>
            <a:r>
              <a:rPr lang="es-ES" b="1" dirty="0" smtClean="0"/>
              <a:t>COMPARATIVA EN INVERNADERO</a:t>
            </a:r>
            <a:endParaRPr lang="es-ES" b="1" dirty="0"/>
          </a:p>
        </p:txBody>
      </p:sp>
      <p:sp>
        <p:nvSpPr>
          <p:cNvPr id="7" name="Marcador de número de diapositiva 6"/>
          <p:cNvSpPr>
            <a:spLocks noGrp="1"/>
          </p:cNvSpPr>
          <p:nvPr>
            <p:ph type="sldNum" sz="quarter" idx="12"/>
          </p:nvPr>
        </p:nvSpPr>
        <p:spPr/>
        <p:txBody>
          <a:bodyPr/>
          <a:lstStyle/>
          <a:p>
            <a:fld id="{D8D4E297-C349-4D74-9F99-BDD2B8600EB6}" type="slidenum">
              <a:rPr lang="es-ES" smtClean="0"/>
              <a:pPr/>
              <a:t>15</a:t>
            </a:fld>
            <a:endParaRPr lang="es-ES"/>
          </a:p>
        </p:txBody>
      </p:sp>
      <p:sp>
        <p:nvSpPr>
          <p:cNvPr id="6" name="5 Marcador de contenido"/>
          <p:cNvSpPr>
            <a:spLocks noGrp="1"/>
          </p:cNvSpPr>
          <p:nvPr>
            <p:ph idx="1"/>
          </p:nvPr>
        </p:nvSpPr>
        <p:spPr>
          <a:xfrm>
            <a:off x="677333" y="1392701"/>
            <a:ext cx="9620217" cy="5008099"/>
          </a:xfrm>
        </p:spPr>
        <p:txBody>
          <a:bodyPr>
            <a:noAutofit/>
          </a:bodyPr>
          <a:lstStyle/>
          <a:p>
            <a:pPr algn="just"/>
            <a:r>
              <a:rPr lang="es-ES" b="1" dirty="0" smtClean="0"/>
              <a:t>Dosis para invernadero de Nanocalcio Liquido: </a:t>
            </a:r>
          </a:p>
          <a:p>
            <a:pPr algn="just">
              <a:buNone/>
            </a:pPr>
            <a:r>
              <a:rPr lang="es-ES" b="1" dirty="0" smtClean="0"/>
              <a:t>Campaña de 6 MESES: 2 garrafas de 5 litros</a:t>
            </a:r>
          </a:p>
          <a:p>
            <a:pPr algn="just">
              <a:buNone/>
            </a:pPr>
            <a:r>
              <a:rPr lang="es-ES" b="1" dirty="0" smtClean="0"/>
              <a:t>Campaña de 6 MESES: 3 garrafas de 5 litros</a:t>
            </a:r>
          </a:p>
          <a:p>
            <a:pPr algn="just">
              <a:buNone/>
            </a:pPr>
            <a:endParaRPr lang="es-ES" b="1" dirty="0" smtClean="0"/>
          </a:p>
          <a:p>
            <a:pPr algn="just">
              <a:buNone/>
            </a:pPr>
            <a:r>
              <a:rPr lang="es-ES" sz="1600" b="1" dirty="0" smtClean="0"/>
              <a:t>Las cantidades pueden variar hasta un 20% dependiendo del cultivo, variedad y de la calidad y</a:t>
            </a:r>
          </a:p>
          <a:p>
            <a:pPr algn="just">
              <a:buNone/>
            </a:pPr>
            <a:r>
              <a:rPr lang="es-ES" sz="1600" b="1" dirty="0" smtClean="0"/>
              <a:t>tipo del resto de insumos utilizados.</a:t>
            </a:r>
          </a:p>
          <a:p>
            <a:pPr algn="just">
              <a:buNone/>
            </a:pPr>
            <a:endParaRPr lang="es-ES" b="1" dirty="0" smtClean="0"/>
          </a:p>
          <a:p>
            <a:pPr algn="just"/>
            <a:r>
              <a:rPr lang="es-ES" b="1" dirty="0" smtClean="0"/>
              <a:t>Es la alternativa al calcio actualmente aplicado en sacos/ garrafas de 25 kilos/litros, con un coste aproximado de 1.300 euros por Ha y campaña de 9 meses</a:t>
            </a:r>
          </a:p>
          <a:p>
            <a:pPr algn="just"/>
            <a:r>
              <a:rPr lang="es-ES" b="1" dirty="0" smtClean="0"/>
              <a:t>Ventajas: al coste inferior del producto hay que sumar la ventaja de que  no se acumula en el suelo formando costras de sales que deben ser eliminadas para evitar bloqueos del suelo mediante el uso de otros productos y aplicaciones.</a:t>
            </a:r>
          </a:p>
        </p:txBody>
      </p:sp>
    </p:spTree>
    <p:extLst>
      <p:ext uri="{BB962C8B-B14F-4D97-AF65-F5344CB8AC3E}">
        <p14:creationId xmlns="" xmlns:p14="http://schemas.microsoft.com/office/powerpoint/2010/main" val="15125870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71525" y="261123"/>
            <a:ext cx="8867775" cy="1015074"/>
          </a:xfrm>
        </p:spPr>
        <p:txBody>
          <a:bodyPr>
            <a:normAutofit/>
          </a:bodyPr>
          <a:lstStyle/>
          <a:p>
            <a:r>
              <a:rPr lang="es-ES" b="1" dirty="0" smtClean="0"/>
              <a:t>NanoCalcio: COMPARATIVA GENERAL</a:t>
            </a:r>
            <a:endParaRPr lang="es-ES" b="1" dirty="0"/>
          </a:p>
        </p:txBody>
      </p:sp>
      <p:sp>
        <p:nvSpPr>
          <p:cNvPr id="7" name="Marcador de número de diapositiva 6"/>
          <p:cNvSpPr>
            <a:spLocks noGrp="1"/>
          </p:cNvSpPr>
          <p:nvPr>
            <p:ph type="sldNum" sz="quarter" idx="12"/>
          </p:nvPr>
        </p:nvSpPr>
        <p:spPr/>
        <p:txBody>
          <a:bodyPr/>
          <a:lstStyle/>
          <a:p>
            <a:fld id="{D8D4E297-C349-4D74-9F99-BDD2B8600EB6}" type="slidenum">
              <a:rPr lang="es-ES" smtClean="0"/>
              <a:pPr/>
              <a:t>16</a:t>
            </a:fld>
            <a:endParaRPr lang="es-ES"/>
          </a:p>
        </p:txBody>
      </p:sp>
      <p:pic>
        <p:nvPicPr>
          <p:cNvPr id="10" name="9 Marcador de contenido" descr="comparativa-general-nanocalcio.png"/>
          <p:cNvPicPr>
            <a:picLocks noGrp="1" noChangeAspect="1"/>
          </p:cNvPicPr>
          <p:nvPr>
            <p:ph idx="1"/>
          </p:nvPr>
        </p:nvPicPr>
        <p:blipFill>
          <a:blip r:embed="rId2"/>
          <a:stretch>
            <a:fillRect/>
          </a:stretch>
        </p:blipFill>
        <p:spPr>
          <a:xfrm>
            <a:off x="420620" y="1043663"/>
            <a:ext cx="9594604" cy="5399342"/>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 xmlns:p14="http://schemas.microsoft.com/office/powerpoint/2010/main" val="151258702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arcador de número de diapositiva 5"/>
          <p:cNvSpPr>
            <a:spLocks noGrp="1"/>
          </p:cNvSpPr>
          <p:nvPr>
            <p:ph type="sldNum" sz="quarter" idx="12"/>
          </p:nvPr>
        </p:nvSpPr>
        <p:spPr/>
        <p:txBody>
          <a:bodyPr/>
          <a:lstStyle/>
          <a:p>
            <a:fld id="{D8D4E297-C349-4D74-9F99-BDD2B8600EB6}" type="slidenum">
              <a:rPr lang="es-ES" smtClean="0"/>
              <a:pPr/>
              <a:t>17</a:t>
            </a:fld>
            <a:endParaRPr lang="es-ES"/>
          </a:p>
        </p:txBody>
      </p:sp>
      <p:pic>
        <p:nvPicPr>
          <p:cNvPr id="8" name="Imagen 7"/>
          <p:cNvPicPr/>
          <p:nvPr/>
        </p:nvPicPr>
        <p:blipFill>
          <a:blip r:embed="rId2"/>
          <a:stretch>
            <a:fillRect/>
          </a:stretch>
        </p:blipFill>
        <p:spPr>
          <a:xfrm>
            <a:off x="985740" y="589819"/>
            <a:ext cx="3825411" cy="236439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9" name="CuadroTexto 8"/>
          <p:cNvSpPr txBox="1"/>
          <p:nvPr/>
        </p:nvSpPr>
        <p:spPr>
          <a:xfrm>
            <a:off x="714374" y="4304526"/>
            <a:ext cx="4673552" cy="1477328"/>
          </a:xfrm>
          <a:prstGeom prst="rect">
            <a:avLst/>
          </a:prstGeom>
          <a:noFill/>
        </p:spPr>
        <p:txBody>
          <a:bodyPr wrap="square" rtlCol="0">
            <a:spAutoFit/>
          </a:bodyPr>
          <a:lstStyle/>
          <a:p>
            <a:r>
              <a:rPr lang="es-ES" b="1" dirty="0" smtClean="0"/>
              <a:t>NanoCalcio </a:t>
            </a:r>
            <a:r>
              <a:rPr lang="es-ES" dirty="0" smtClean="0"/>
              <a:t>FABRICADO YCOMERCIALIZADO POR </a:t>
            </a:r>
            <a:r>
              <a:rPr lang="es-ES" b="1" dirty="0" smtClean="0"/>
              <a:t>KERVRAN LABS</a:t>
            </a:r>
            <a:r>
              <a:rPr lang="es-ES" dirty="0"/>
              <a:t> </a:t>
            </a:r>
            <a:r>
              <a:rPr lang="es-ES" dirty="0" smtClean="0"/>
              <a:t>/ </a:t>
            </a:r>
            <a:r>
              <a:rPr lang="es-ES" b="1" dirty="0" smtClean="0"/>
              <a:t>AGROZERO</a:t>
            </a:r>
            <a:r>
              <a:rPr lang="es-ES" dirty="0"/>
              <a:t>: </a:t>
            </a:r>
          </a:p>
          <a:p>
            <a:r>
              <a:rPr lang="es-ES" dirty="0"/>
              <a:t>CENTRO AGRICOLA TASOS</a:t>
            </a:r>
          </a:p>
          <a:p>
            <a:r>
              <a:rPr lang="es-ES" dirty="0"/>
              <a:t>Calle Somalia, 35.</a:t>
            </a:r>
          </a:p>
          <a:p>
            <a:r>
              <a:rPr lang="es-ES" dirty="0"/>
              <a:t>29591 MAQUEDA, MÁLAGA</a:t>
            </a:r>
          </a:p>
        </p:txBody>
      </p:sp>
      <p:sp>
        <p:nvSpPr>
          <p:cNvPr id="11" name="CuadroTexto 10"/>
          <p:cNvSpPr txBox="1"/>
          <p:nvPr/>
        </p:nvSpPr>
        <p:spPr>
          <a:xfrm>
            <a:off x="6019800" y="4323576"/>
            <a:ext cx="3628301" cy="1200329"/>
          </a:xfrm>
          <a:prstGeom prst="rect">
            <a:avLst/>
          </a:prstGeom>
          <a:noFill/>
        </p:spPr>
        <p:txBody>
          <a:bodyPr wrap="none" rtlCol="0">
            <a:spAutoFit/>
          </a:bodyPr>
          <a:lstStyle/>
          <a:p>
            <a:r>
              <a:rPr lang="en-US" b="1" dirty="0"/>
              <a:t>Web: </a:t>
            </a:r>
            <a:r>
              <a:rPr lang="es-ES" u="sng" dirty="0">
                <a:hlinkClick r:id="rId3"/>
              </a:rPr>
              <a:t>www.chamae.es</a:t>
            </a:r>
            <a:endParaRPr lang="es-ES" dirty="0"/>
          </a:p>
          <a:p>
            <a:r>
              <a:rPr lang="es-ES" b="1" dirty="0" err="1"/>
              <a:t>Whatsapp</a:t>
            </a:r>
            <a:r>
              <a:rPr lang="es-ES" dirty="0"/>
              <a:t>: +34 654 45 66 01</a:t>
            </a:r>
          </a:p>
          <a:p>
            <a:r>
              <a:rPr lang="es-ES" b="1" dirty="0"/>
              <a:t>Facebook:</a:t>
            </a:r>
            <a:r>
              <a:rPr lang="es-ES" dirty="0"/>
              <a:t> </a:t>
            </a:r>
            <a:r>
              <a:rPr lang="es-ES" u="sng" dirty="0" err="1">
                <a:hlinkClick r:id="rId4"/>
              </a:rPr>
              <a:t>fertilizante.organico</a:t>
            </a:r>
            <a:r>
              <a:rPr lang="es-ES" dirty="0"/>
              <a:t>  </a:t>
            </a:r>
          </a:p>
          <a:p>
            <a:r>
              <a:rPr lang="es-ES" b="1" dirty="0"/>
              <a:t>Teléfono.:</a:t>
            </a:r>
            <a:r>
              <a:rPr lang="es-ES" dirty="0"/>
              <a:t> </a:t>
            </a:r>
            <a:r>
              <a:rPr lang="es-ES" dirty="0" smtClean="0"/>
              <a:t>902 99 23 32</a:t>
            </a:r>
            <a:endParaRPr lang="es-ES" dirty="0"/>
          </a:p>
        </p:txBody>
      </p:sp>
      <p:sp>
        <p:nvSpPr>
          <p:cNvPr id="12" name="CuadroTexto 11"/>
          <p:cNvSpPr txBox="1"/>
          <p:nvPr/>
        </p:nvSpPr>
        <p:spPr>
          <a:xfrm>
            <a:off x="2390775" y="6041362"/>
            <a:ext cx="5785623" cy="369332"/>
          </a:xfrm>
          <a:prstGeom prst="rect">
            <a:avLst/>
          </a:prstGeom>
          <a:noFill/>
        </p:spPr>
        <p:txBody>
          <a:bodyPr wrap="none" rtlCol="0">
            <a:spAutoFit/>
          </a:bodyPr>
          <a:lstStyle/>
          <a:p>
            <a:r>
              <a:rPr lang="es-ES" dirty="0" smtClean="0"/>
              <a:t>ENCUENTRALO EN LA RED DE DISTRIBUIDORES CHAMAE</a:t>
            </a:r>
            <a:endParaRPr lang="es-ES" dirty="0"/>
          </a:p>
        </p:txBody>
      </p:sp>
      <p:pic>
        <p:nvPicPr>
          <p:cNvPr id="10" name="9 Imagen" descr="nanocalcio-liquido.png"/>
          <p:cNvPicPr>
            <a:picLocks noChangeAspect="1"/>
          </p:cNvPicPr>
          <p:nvPr/>
        </p:nvPicPr>
        <p:blipFill>
          <a:blip r:embed="rId5"/>
          <a:stretch>
            <a:fillRect/>
          </a:stretch>
        </p:blipFill>
        <p:spPr>
          <a:xfrm>
            <a:off x="5257466" y="498362"/>
            <a:ext cx="3965282" cy="256839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 xmlns:p14="http://schemas.microsoft.com/office/powerpoint/2010/main" val="37943978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3" y="609600"/>
            <a:ext cx="8790223" cy="923778"/>
          </a:xfrm>
        </p:spPr>
        <p:txBody>
          <a:bodyPr>
            <a:normAutofit fontScale="90000"/>
          </a:bodyPr>
          <a:lstStyle/>
          <a:p>
            <a:pPr algn="ctr"/>
            <a:r>
              <a:rPr lang="es-ES" sz="5400" b="1" dirty="0" smtClean="0"/>
              <a:t>NanoCalcio</a:t>
            </a:r>
            <a:r>
              <a:rPr lang="es-ES" sz="4900" b="1" dirty="0" smtClean="0"/>
              <a:t>, CALCIO EFICIENTE</a:t>
            </a:r>
            <a:endParaRPr lang="es-ES" dirty="0"/>
          </a:p>
        </p:txBody>
      </p:sp>
      <p:sp>
        <p:nvSpPr>
          <p:cNvPr id="3" name="Marcador de contenido 2"/>
          <p:cNvSpPr>
            <a:spLocks noGrp="1"/>
          </p:cNvSpPr>
          <p:nvPr>
            <p:ph idx="1"/>
          </p:nvPr>
        </p:nvSpPr>
        <p:spPr>
          <a:xfrm>
            <a:off x="647114" y="1733128"/>
            <a:ext cx="9073661" cy="4351338"/>
          </a:xfrm>
        </p:spPr>
        <p:txBody>
          <a:bodyPr>
            <a:noAutofit/>
          </a:bodyPr>
          <a:lstStyle/>
          <a:p>
            <a:pPr algn="just"/>
            <a:r>
              <a:rPr lang="es-ES" b="1" dirty="0" smtClean="0"/>
              <a:t>NanoCalcio </a:t>
            </a:r>
            <a:r>
              <a:rPr lang="es-ES" dirty="0" smtClean="0"/>
              <a:t>y</a:t>
            </a:r>
            <a:r>
              <a:rPr lang="es-ES" b="1" dirty="0" smtClean="0"/>
              <a:t> NanoCalcio Liquido</a:t>
            </a:r>
            <a:r>
              <a:rPr lang="es-ES" dirty="0" smtClean="0"/>
              <a:t> son abonos orgánicos CE que cumplen con lo establecido en el </a:t>
            </a:r>
            <a:r>
              <a:rPr lang="es-ES" b="1" dirty="0" smtClean="0"/>
              <a:t>Reglamento (UE) 2019/1009</a:t>
            </a:r>
            <a:r>
              <a:rPr lang="es-ES" dirty="0"/>
              <a:t>,</a:t>
            </a:r>
            <a:r>
              <a:rPr lang="es-ES" dirty="0" smtClean="0"/>
              <a:t> en el que se establecen las disposiciones relativas a la puesta en el mercado de los productos fertilizantes </a:t>
            </a:r>
            <a:r>
              <a:rPr lang="es-ES" b="1" dirty="0" smtClean="0"/>
              <a:t>CE</a:t>
            </a:r>
            <a:r>
              <a:rPr lang="es-ES" dirty="0" smtClean="0"/>
              <a:t>.</a:t>
            </a:r>
          </a:p>
          <a:p>
            <a:pPr algn="just"/>
            <a:endParaRPr lang="es-ES" dirty="0" smtClean="0"/>
          </a:p>
          <a:p>
            <a:pPr algn="just"/>
            <a:r>
              <a:rPr lang="es-ES" b="1" dirty="0" smtClean="0"/>
              <a:t>NANOCALCIO CHAMAE </a:t>
            </a:r>
            <a:r>
              <a:rPr lang="es-ES" dirty="0" smtClean="0"/>
              <a:t>son las enmiendas cálcicas más efectivas, por resultado, pero sobre todo por costes, por coste practicante inexistentes de transporte y aplicación, y porque mejora los suelos sin dejar residuos de carbonatos o sulfatos que bloquean o inmovilizan los nutrientes, además de la contaminación ambiental que pueden producir.</a:t>
            </a:r>
          </a:p>
          <a:p>
            <a:pPr marL="0" indent="0" algn="just">
              <a:buNone/>
            </a:pPr>
            <a:endParaRPr lang="es-ES" dirty="0" smtClean="0"/>
          </a:p>
          <a:p>
            <a:pPr algn="just"/>
            <a:r>
              <a:rPr lang="es-ES" b="1" dirty="0" smtClean="0"/>
              <a:t>NanoCalcio </a:t>
            </a:r>
            <a:r>
              <a:rPr lang="es-ES" dirty="0" smtClean="0"/>
              <a:t>y</a:t>
            </a:r>
            <a:r>
              <a:rPr lang="es-ES" b="1" dirty="0" smtClean="0"/>
              <a:t> NanoCalcio Liquido</a:t>
            </a:r>
            <a:r>
              <a:rPr lang="es-ES" dirty="0" smtClean="0"/>
              <a:t> se encuentran dentro </a:t>
            </a:r>
            <a:r>
              <a:rPr lang="es-ES" dirty="0"/>
              <a:t>de la gama </a:t>
            </a:r>
            <a:r>
              <a:rPr lang="es-ES" dirty="0" smtClean="0"/>
              <a:t>de </a:t>
            </a:r>
            <a:r>
              <a:rPr lang="es-ES" dirty="0"/>
              <a:t>innovadores productos, </a:t>
            </a:r>
            <a:r>
              <a:rPr lang="es-ES" dirty="0" smtClean="0"/>
              <a:t>bajo </a:t>
            </a:r>
            <a:r>
              <a:rPr lang="es-ES" dirty="0"/>
              <a:t>la marca </a:t>
            </a:r>
            <a:r>
              <a:rPr lang="es-ES" b="1" dirty="0" smtClean="0"/>
              <a:t>CHAMAE</a:t>
            </a:r>
            <a:r>
              <a:rPr lang="es-ES" dirty="0" smtClean="0"/>
              <a:t>.</a:t>
            </a:r>
          </a:p>
        </p:txBody>
      </p:sp>
      <p:sp>
        <p:nvSpPr>
          <p:cNvPr id="5" name="Marcador de número de diapositiva 4"/>
          <p:cNvSpPr>
            <a:spLocks noGrp="1"/>
          </p:cNvSpPr>
          <p:nvPr>
            <p:ph type="sldNum" sz="quarter" idx="12"/>
          </p:nvPr>
        </p:nvSpPr>
        <p:spPr/>
        <p:txBody>
          <a:bodyPr/>
          <a:lstStyle/>
          <a:p>
            <a:fld id="{D8D4E297-C349-4D74-9F99-BDD2B8600EB6}" type="slidenum">
              <a:rPr lang="es-ES" smtClean="0"/>
              <a:pPr/>
              <a:t>2</a:t>
            </a:fld>
            <a:endParaRPr lang="es-ES" dirty="0"/>
          </a:p>
        </p:txBody>
      </p:sp>
    </p:spTree>
    <p:extLst>
      <p:ext uri="{BB962C8B-B14F-4D97-AF65-F5344CB8AC3E}">
        <p14:creationId xmlns="" xmlns:p14="http://schemas.microsoft.com/office/powerpoint/2010/main" val="22307477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es-ES" sz="5400" b="1" dirty="0" smtClean="0"/>
              <a:t>NanoCalcio</a:t>
            </a:r>
            <a:r>
              <a:rPr lang="es-ES" sz="4900" b="1" dirty="0" smtClean="0"/>
              <a:t>, CALCIO EFICIENTE</a:t>
            </a:r>
            <a:r>
              <a:rPr lang="es-ES" dirty="0"/>
              <a:t/>
            </a:r>
            <a:br>
              <a:rPr lang="es-ES" dirty="0"/>
            </a:br>
            <a:endParaRPr lang="es-ES" dirty="0"/>
          </a:p>
        </p:txBody>
      </p:sp>
      <p:sp>
        <p:nvSpPr>
          <p:cNvPr id="3" name="Marcador de contenido 2"/>
          <p:cNvSpPr>
            <a:spLocks noGrp="1"/>
          </p:cNvSpPr>
          <p:nvPr>
            <p:ph idx="1"/>
          </p:nvPr>
        </p:nvSpPr>
        <p:spPr>
          <a:xfrm>
            <a:off x="838200" y="1536176"/>
            <a:ext cx="8982075" cy="2290236"/>
          </a:xfrm>
        </p:spPr>
        <p:txBody>
          <a:bodyPr>
            <a:noAutofit/>
          </a:bodyPr>
          <a:lstStyle/>
          <a:p>
            <a:pPr algn="just"/>
            <a:r>
              <a:rPr lang="es-ES" sz="2000" b="1" dirty="0" smtClean="0"/>
              <a:t>NanoCalcio </a:t>
            </a:r>
            <a:r>
              <a:rPr lang="es-ES" sz="2000" dirty="0" smtClean="0"/>
              <a:t>y</a:t>
            </a:r>
            <a:r>
              <a:rPr lang="es-ES" sz="2000" b="1" dirty="0" smtClean="0"/>
              <a:t> NanoCalcio Liquido</a:t>
            </a:r>
            <a:r>
              <a:rPr lang="es-ES" sz="2000" dirty="0" smtClean="0"/>
              <a:t>  proponen la utilización de nutrientes sostenibles, y que mejoren eficientemente la agricultura.</a:t>
            </a:r>
          </a:p>
          <a:p>
            <a:pPr marL="0" indent="0" algn="just">
              <a:buNone/>
            </a:pPr>
            <a:endParaRPr lang="es-ES" sz="2000" dirty="0" smtClean="0"/>
          </a:p>
          <a:p>
            <a:pPr algn="just"/>
            <a:r>
              <a:rPr lang="es-ES" sz="2000" dirty="0" smtClean="0"/>
              <a:t>Para su producción sólo se utilizan recursos sostenibles, fuentes inagotables como lo son: conchas de moluscos marinos y ácidos carboxílicos de origen natural no utilizados en la producción alimentaria: </a:t>
            </a:r>
          </a:p>
          <a:p>
            <a:pPr marL="0" indent="0" algn="just">
              <a:buNone/>
            </a:pPr>
            <a:endParaRPr lang="es-ES" sz="2000" dirty="0"/>
          </a:p>
        </p:txBody>
      </p:sp>
      <p:sp>
        <p:nvSpPr>
          <p:cNvPr id="5" name="Marcador de número de diapositiva 4"/>
          <p:cNvSpPr>
            <a:spLocks noGrp="1"/>
          </p:cNvSpPr>
          <p:nvPr>
            <p:ph type="sldNum" sz="quarter" idx="12"/>
          </p:nvPr>
        </p:nvSpPr>
        <p:spPr/>
        <p:txBody>
          <a:bodyPr/>
          <a:lstStyle/>
          <a:p>
            <a:fld id="{D8D4E297-C349-4D74-9F99-BDD2B8600EB6}" type="slidenum">
              <a:rPr lang="es-ES" smtClean="0"/>
              <a:pPr/>
              <a:t>3</a:t>
            </a:fld>
            <a:endParaRPr lang="es-ES"/>
          </a:p>
        </p:txBody>
      </p:sp>
      <p:sp>
        <p:nvSpPr>
          <p:cNvPr id="4" name="CuadroTexto 3"/>
          <p:cNvSpPr txBox="1"/>
          <p:nvPr/>
        </p:nvSpPr>
        <p:spPr>
          <a:xfrm>
            <a:off x="2085976" y="4200525"/>
            <a:ext cx="6008722" cy="400110"/>
          </a:xfrm>
          <a:prstGeom prst="rect">
            <a:avLst/>
          </a:prstGeom>
          <a:noFill/>
        </p:spPr>
        <p:txBody>
          <a:bodyPr wrap="square" rtlCol="0">
            <a:spAutoFit/>
          </a:bodyPr>
          <a:lstStyle/>
          <a:p>
            <a:pPr algn="ctr"/>
            <a:r>
              <a:rPr lang="es-ES" sz="2000" b="1" dirty="0"/>
              <a:t>ECOLOGICOS, SOSTENIBLES Y 100% ORGANICOS</a:t>
            </a:r>
            <a:endParaRPr lang="es-ES" sz="2000" dirty="0"/>
          </a:p>
        </p:txBody>
      </p:sp>
      <p:sp>
        <p:nvSpPr>
          <p:cNvPr id="6" name="CuadroTexto 5"/>
          <p:cNvSpPr txBox="1"/>
          <p:nvPr/>
        </p:nvSpPr>
        <p:spPr>
          <a:xfrm>
            <a:off x="900332" y="4914236"/>
            <a:ext cx="8675772" cy="1323439"/>
          </a:xfrm>
          <a:prstGeom prst="rect">
            <a:avLst/>
          </a:prstGeom>
          <a:noFill/>
        </p:spPr>
        <p:txBody>
          <a:bodyPr wrap="square" rtlCol="0">
            <a:spAutoFit/>
          </a:bodyPr>
          <a:lstStyle/>
          <a:p>
            <a:pPr algn="ctr"/>
            <a:r>
              <a:rPr lang="es-ES" sz="2000" b="1" dirty="0" smtClean="0"/>
              <a:t>NanoCalcio </a:t>
            </a:r>
            <a:r>
              <a:rPr lang="es-ES" sz="2000" dirty="0" smtClean="0"/>
              <a:t>y</a:t>
            </a:r>
            <a:r>
              <a:rPr lang="es-ES" sz="2000" b="1" dirty="0" smtClean="0"/>
              <a:t> NanoCalcio Líquido</a:t>
            </a:r>
            <a:r>
              <a:rPr lang="es-ES" sz="2000" dirty="0" smtClean="0"/>
              <a:t>, se producen </a:t>
            </a:r>
            <a:r>
              <a:rPr lang="es-ES" sz="2000" dirty="0"/>
              <a:t>con fuentes sostenibles </a:t>
            </a:r>
            <a:endParaRPr lang="es-ES" sz="2000" dirty="0" smtClean="0"/>
          </a:p>
          <a:p>
            <a:pPr algn="ctr"/>
            <a:r>
              <a:rPr lang="es-ES" sz="2000" dirty="0" smtClean="0"/>
              <a:t>de </a:t>
            </a:r>
            <a:r>
              <a:rPr lang="es-ES" sz="2000" dirty="0"/>
              <a:t>origen local, </a:t>
            </a:r>
            <a:r>
              <a:rPr lang="es-ES" sz="2000" dirty="0" smtClean="0"/>
              <a:t>sin contaminación ni la </a:t>
            </a:r>
            <a:r>
              <a:rPr lang="es-ES" sz="2000" dirty="0"/>
              <a:t>necesidad de una industria </a:t>
            </a:r>
            <a:r>
              <a:rPr lang="es-ES" sz="2000" dirty="0" smtClean="0"/>
              <a:t>pesada</a:t>
            </a:r>
          </a:p>
          <a:p>
            <a:pPr algn="ctr"/>
            <a:r>
              <a:rPr lang="es-ES" sz="2000" dirty="0" smtClean="0"/>
              <a:t> </a:t>
            </a:r>
            <a:r>
              <a:rPr lang="es-ES" sz="2000" dirty="0"/>
              <a:t>y con </a:t>
            </a:r>
            <a:r>
              <a:rPr lang="es-ES" sz="2000" dirty="0" smtClean="0"/>
              <a:t>HUELLA </a:t>
            </a:r>
            <a:r>
              <a:rPr lang="es-ES" sz="2000" dirty="0"/>
              <a:t>DE CARBONO 0.</a:t>
            </a:r>
          </a:p>
          <a:p>
            <a:pPr algn="ctr"/>
            <a:endParaRPr lang="es-ES" sz="2000" dirty="0"/>
          </a:p>
        </p:txBody>
      </p:sp>
    </p:spTree>
    <p:extLst>
      <p:ext uri="{BB962C8B-B14F-4D97-AF65-F5344CB8AC3E}">
        <p14:creationId xmlns="" xmlns:p14="http://schemas.microsoft.com/office/powerpoint/2010/main" val="12462956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26612" y="609600"/>
            <a:ext cx="9523828" cy="825305"/>
          </a:xfrm>
        </p:spPr>
        <p:txBody>
          <a:bodyPr>
            <a:normAutofit fontScale="90000"/>
          </a:bodyPr>
          <a:lstStyle/>
          <a:p>
            <a:pPr algn="ctr"/>
            <a:r>
              <a:rPr lang="es-ES" sz="3100" b="1" dirty="0" smtClean="0"/>
              <a:t>¿CALCIO </a:t>
            </a:r>
            <a:r>
              <a:rPr lang="es-ES" sz="3100" b="1" dirty="0"/>
              <a:t>DE ORIGEN </a:t>
            </a:r>
            <a:r>
              <a:rPr lang="es-ES" sz="3100" b="1" dirty="0" smtClean="0"/>
              <a:t>ORGANICO NATURAL NO MINERAL?</a:t>
            </a:r>
            <a:r>
              <a:rPr lang="es-ES" dirty="0"/>
              <a:t/>
            </a:r>
            <a:br>
              <a:rPr lang="es-ES" dirty="0"/>
            </a:br>
            <a:endParaRPr lang="es-ES" dirty="0"/>
          </a:p>
        </p:txBody>
      </p:sp>
      <p:sp>
        <p:nvSpPr>
          <p:cNvPr id="3" name="Marcador de contenido 2"/>
          <p:cNvSpPr>
            <a:spLocks noGrp="1"/>
          </p:cNvSpPr>
          <p:nvPr>
            <p:ph idx="1"/>
          </p:nvPr>
        </p:nvSpPr>
        <p:spPr>
          <a:xfrm>
            <a:off x="598166" y="1428749"/>
            <a:ext cx="9067800" cy="4612613"/>
          </a:xfrm>
        </p:spPr>
        <p:txBody>
          <a:bodyPr>
            <a:normAutofit/>
          </a:bodyPr>
          <a:lstStyle/>
          <a:p>
            <a:pPr algn="just"/>
            <a:r>
              <a:rPr lang="es-ES" sz="2000" dirty="0"/>
              <a:t>A</a:t>
            </a:r>
            <a:r>
              <a:rPr lang="es-ES" sz="2000" dirty="0" smtClean="0"/>
              <a:t>ctualmente el calcio es </a:t>
            </a:r>
            <a:r>
              <a:rPr lang="es-ES" sz="2000" dirty="0"/>
              <a:t>obtenido de fuentes minerales y se comercializa </a:t>
            </a:r>
            <a:endParaRPr lang="es-ES" sz="2000" dirty="0" smtClean="0"/>
          </a:p>
          <a:p>
            <a:pPr marL="0" indent="0" algn="just">
              <a:buNone/>
            </a:pPr>
            <a:r>
              <a:rPr lang="es-ES" sz="2000" dirty="0" smtClean="0"/>
              <a:t>en </a:t>
            </a:r>
            <a:r>
              <a:rPr lang="es-ES" sz="2000" dirty="0"/>
              <a:t>diferentes formatos para ser utilizado en agricultura</a:t>
            </a:r>
            <a:r>
              <a:rPr lang="es-ES" sz="2000" dirty="0" smtClean="0"/>
              <a:t>.</a:t>
            </a:r>
          </a:p>
          <a:p>
            <a:pPr marL="0" indent="0" algn="just">
              <a:buNone/>
            </a:pPr>
            <a:endParaRPr lang="es-ES" sz="2000" dirty="0"/>
          </a:p>
          <a:p>
            <a:pPr algn="just"/>
            <a:r>
              <a:rPr lang="es-ES" sz="2000" dirty="0"/>
              <a:t>La situación económica global actual, así como la imperiosa necesidad de avanzar en </a:t>
            </a:r>
            <a:r>
              <a:rPr lang="es-ES" sz="2000" dirty="0" smtClean="0"/>
              <a:t>un modelo agrícola sostenible, tanto </a:t>
            </a:r>
            <a:r>
              <a:rPr lang="es-ES" sz="2000" dirty="0"/>
              <a:t>económica como </a:t>
            </a:r>
            <a:r>
              <a:rPr lang="es-ES" sz="2000" dirty="0" smtClean="0"/>
              <a:t>medioambientalmente, requiere un modelo alternativo.</a:t>
            </a:r>
          </a:p>
          <a:p>
            <a:pPr algn="just"/>
            <a:endParaRPr lang="es-ES" sz="2000" dirty="0"/>
          </a:p>
          <a:p>
            <a:pPr algn="just"/>
            <a:r>
              <a:rPr lang="es-ES" sz="2000" dirty="0" smtClean="0"/>
              <a:t>Dentro del modelo general de producción orgánica natural del modelo CHAMAE el CALCIO, sostenible</a:t>
            </a:r>
            <a:r>
              <a:rPr lang="es-ES" sz="2000" dirty="0"/>
              <a:t>,</a:t>
            </a:r>
            <a:r>
              <a:rPr lang="es-ES" sz="2000" b="1" dirty="0"/>
              <a:t> </a:t>
            </a:r>
            <a:r>
              <a:rPr lang="es-ES" sz="2000" b="1" dirty="0" smtClean="0"/>
              <a:t>no contaminante (por sus procesos de extracción) y</a:t>
            </a:r>
            <a:r>
              <a:rPr lang="es-ES" sz="2000" dirty="0" smtClean="0"/>
              <a:t> de origen local para nuestros agricultores, se obtiene de restos de concha de moluscos, al calcio contenido en este recurso natural no mineral e inagotable se le somete a procesos simples y naturales.</a:t>
            </a:r>
          </a:p>
          <a:p>
            <a:pPr algn="just"/>
            <a:endParaRPr lang="es-ES" sz="2000" dirty="0" smtClean="0"/>
          </a:p>
          <a:p>
            <a:pPr marL="0" indent="0" algn="just">
              <a:buNone/>
            </a:pPr>
            <a:endParaRPr lang="es-ES" dirty="0"/>
          </a:p>
        </p:txBody>
      </p:sp>
      <p:sp>
        <p:nvSpPr>
          <p:cNvPr id="5" name="Marcador de número de diapositiva 4"/>
          <p:cNvSpPr>
            <a:spLocks noGrp="1"/>
          </p:cNvSpPr>
          <p:nvPr>
            <p:ph type="sldNum" sz="quarter" idx="12"/>
          </p:nvPr>
        </p:nvSpPr>
        <p:spPr/>
        <p:txBody>
          <a:bodyPr/>
          <a:lstStyle/>
          <a:p>
            <a:fld id="{D8D4E297-C349-4D74-9F99-BDD2B8600EB6}" type="slidenum">
              <a:rPr lang="es-ES" smtClean="0"/>
              <a:pPr/>
              <a:t>4</a:t>
            </a:fld>
            <a:endParaRPr lang="es-ES"/>
          </a:p>
        </p:txBody>
      </p:sp>
    </p:spTree>
    <p:extLst>
      <p:ext uri="{BB962C8B-B14F-4D97-AF65-F5344CB8AC3E}">
        <p14:creationId xmlns="" xmlns:p14="http://schemas.microsoft.com/office/powerpoint/2010/main" val="2462363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609600"/>
            <a:ext cx="8596668" cy="867508"/>
          </a:xfrm>
        </p:spPr>
        <p:txBody>
          <a:bodyPr vert="horz" lIns="91440" tIns="45720" rIns="91440" bIns="45720" rtlCol="0" anchor="t">
            <a:normAutofit/>
          </a:bodyPr>
          <a:lstStyle/>
          <a:p>
            <a:pPr algn="ctr"/>
            <a:r>
              <a:rPr lang="es-ES" sz="4900" b="1" dirty="0" smtClean="0"/>
              <a:t>NanoCalcio, LA PRODUCCION</a:t>
            </a:r>
            <a:endParaRPr lang="es-ES" sz="4900" b="1" dirty="0"/>
          </a:p>
        </p:txBody>
      </p:sp>
      <p:sp>
        <p:nvSpPr>
          <p:cNvPr id="3" name="Marcador de contenido 2"/>
          <p:cNvSpPr>
            <a:spLocks noGrp="1"/>
          </p:cNvSpPr>
          <p:nvPr>
            <p:ph idx="1"/>
          </p:nvPr>
        </p:nvSpPr>
        <p:spPr>
          <a:xfrm>
            <a:off x="1029031" y="1972603"/>
            <a:ext cx="8396324" cy="3163891"/>
          </a:xfrm>
        </p:spPr>
        <p:txBody>
          <a:bodyPr>
            <a:normAutofit fontScale="92500" lnSpcReduction="20000"/>
          </a:bodyPr>
          <a:lstStyle/>
          <a:p>
            <a:pPr marL="457200" indent="-457200">
              <a:buFont typeface="+mj-lt"/>
              <a:buAutoNum type="arabicPeriod"/>
            </a:pPr>
            <a:r>
              <a:rPr lang="es-ES" sz="2000" dirty="0" smtClean="0"/>
              <a:t>CONCHA DE MOLUSCOS</a:t>
            </a:r>
          </a:p>
          <a:p>
            <a:pPr marL="457200" indent="-457200">
              <a:buFont typeface="+mj-lt"/>
              <a:buAutoNum type="arabicPeriod"/>
            </a:pPr>
            <a:r>
              <a:rPr lang="es-ES" sz="2000" dirty="0" smtClean="0"/>
              <a:t>MOLTURACION</a:t>
            </a:r>
          </a:p>
          <a:p>
            <a:pPr marL="457200" indent="-457200">
              <a:buFont typeface="+mj-lt"/>
              <a:buAutoNum type="arabicPeriod"/>
            </a:pPr>
            <a:r>
              <a:rPr lang="es-ES" sz="2000" dirty="0" smtClean="0"/>
              <a:t>SEPARACION DEL CARBONATO DEL CALCIO</a:t>
            </a:r>
          </a:p>
          <a:p>
            <a:pPr marL="457200" indent="-457200">
              <a:buFont typeface="+mj-lt"/>
              <a:buAutoNum type="arabicPeriod"/>
            </a:pPr>
            <a:r>
              <a:rPr lang="es-ES" sz="2000" dirty="0" smtClean="0"/>
              <a:t>HIDRATACIÓN DEL CALCIO</a:t>
            </a:r>
          </a:p>
          <a:p>
            <a:pPr marL="457200" indent="-457200">
              <a:buFont typeface="+mj-lt"/>
              <a:buAutoNum type="arabicPeriod"/>
            </a:pPr>
            <a:r>
              <a:rPr lang="es-ES" sz="2000" dirty="0" smtClean="0"/>
              <a:t>SOLUBILIZACION CON ACIDOS CARBOXÍLICOS </a:t>
            </a:r>
            <a:r>
              <a:rPr lang="es-ES" sz="2000" dirty="0"/>
              <a:t>DE LA </a:t>
            </a:r>
            <a:r>
              <a:rPr lang="es-ES" sz="2000" dirty="0" smtClean="0"/>
              <a:t>FRACCION SOLIDA</a:t>
            </a:r>
          </a:p>
          <a:p>
            <a:pPr marL="457200" indent="-457200">
              <a:buNone/>
            </a:pPr>
            <a:r>
              <a:rPr lang="es-ES" sz="2000" dirty="0" smtClean="0"/>
              <a:t>                                </a:t>
            </a:r>
          </a:p>
          <a:p>
            <a:pPr marL="457200" indent="-457200">
              <a:buNone/>
            </a:pPr>
            <a:endParaRPr lang="es-ES" sz="2000" dirty="0" smtClean="0"/>
          </a:p>
          <a:p>
            <a:pPr marL="457200" indent="-457200" algn="ctr">
              <a:buNone/>
            </a:pPr>
            <a:r>
              <a:rPr lang="es-ES" sz="3000" dirty="0" smtClean="0">
                <a:solidFill>
                  <a:schemeClr val="tx1">
                    <a:lumMod val="95000"/>
                    <a:lumOff val="5000"/>
                  </a:schemeClr>
                </a:solidFill>
              </a:rPr>
              <a:t>NanoCalcio: Ca </a:t>
            </a:r>
            <a:r>
              <a:rPr lang="es-ES" sz="3000" dirty="0">
                <a:solidFill>
                  <a:schemeClr val="tx1">
                    <a:lumMod val="95000"/>
                    <a:lumOff val="5000"/>
                  </a:schemeClr>
                </a:solidFill>
              </a:rPr>
              <a:t>+ Mg +  </a:t>
            </a:r>
            <a:r>
              <a:rPr lang="es-ES" sz="3000" dirty="0" smtClean="0">
                <a:solidFill>
                  <a:schemeClr val="tx1">
                    <a:lumMod val="95000"/>
                    <a:lumOff val="5000"/>
                  </a:schemeClr>
                </a:solidFill>
              </a:rPr>
              <a:t>Fe </a:t>
            </a:r>
            <a:r>
              <a:rPr lang="es-ES" sz="3000" dirty="0">
                <a:solidFill>
                  <a:schemeClr val="tx1">
                    <a:lumMod val="95000"/>
                    <a:lumOff val="5000"/>
                  </a:schemeClr>
                </a:solidFill>
              </a:rPr>
              <a:t>+ </a:t>
            </a:r>
            <a:r>
              <a:rPr lang="es-ES" sz="3000" dirty="0" smtClean="0">
                <a:solidFill>
                  <a:schemeClr val="tx1">
                    <a:lumMod val="95000"/>
                    <a:lumOff val="5000"/>
                  </a:schemeClr>
                </a:solidFill>
              </a:rPr>
              <a:t>Si </a:t>
            </a:r>
          </a:p>
          <a:p>
            <a:pPr marL="0" indent="0">
              <a:buNone/>
            </a:pPr>
            <a:endParaRPr lang="es-ES" sz="2000" b="1" dirty="0" smtClean="0"/>
          </a:p>
        </p:txBody>
      </p:sp>
      <p:sp>
        <p:nvSpPr>
          <p:cNvPr id="5" name="Marcador de número de diapositiva 4"/>
          <p:cNvSpPr>
            <a:spLocks noGrp="1"/>
          </p:cNvSpPr>
          <p:nvPr>
            <p:ph type="sldNum" sz="quarter" idx="12"/>
          </p:nvPr>
        </p:nvSpPr>
        <p:spPr/>
        <p:txBody>
          <a:bodyPr/>
          <a:lstStyle/>
          <a:p>
            <a:fld id="{D8D4E297-C349-4D74-9F99-BDD2B8600EB6}" type="slidenum">
              <a:rPr lang="es-ES" smtClean="0"/>
              <a:pPr/>
              <a:t>5</a:t>
            </a:fld>
            <a:endParaRPr lang="es-ES"/>
          </a:p>
        </p:txBody>
      </p:sp>
      <p:sp>
        <p:nvSpPr>
          <p:cNvPr id="13" name="12 CuadroTexto"/>
          <p:cNvSpPr txBox="1"/>
          <p:nvPr/>
        </p:nvSpPr>
        <p:spPr>
          <a:xfrm>
            <a:off x="562707" y="5809956"/>
            <a:ext cx="8784905" cy="369332"/>
          </a:xfrm>
          <a:prstGeom prst="rect">
            <a:avLst/>
          </a:prstGeom>
          <a:noFill/>
        </p:spPr>
        <p:txBody>
          <a:bodyPr wrap="none" rtlCol="0">
            <a:spAutoFit/>
          </a:bodyPr>
          <a:lstStyle/>
          <a:p>
            <a:pPr algn="ctr"/>
            <a:r>
              <a:rPr lang="es-ES" b="1" dirty="0" smtClean="0"/>
              <a:t> NO SE UTILIZAN EDTA, EDHA, U OTROS QUELATADORES QUIMICOS O SINTETICOS</a:t>
            </a:r>
            <a:endParaRPr lang="es-ES" b="1" dirty="0"/>
          </a:p>
        </p:txBody>
      </p:sp>
    </p:spTree>
    <p:extLst>
      <p:ext uri="{BB962C8B-B14F-4D97-AF65-F5344CB8AC3E}">
        <p14:creationId xmlns="" xmlns:p14="http://schemas.microsoft.com/office/powerpoint/2010/main" val="32976053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número de diapositiva 4"/>
          <p:cNvSpPr>
            <a:spLocks noGrp="1"/>
          </p:cNvSpPr>
          <p:nvPr>
            <p:ph type="sldNum" sz="quarter" idx="12"/>
          </p:nvPr>
        </p:nvSpPr>
        <p:spPr/>
        <p:txBody>
          <a:bodyPr/>
          <a:lstStyle/>
          <a:p>
            <a:fld id="{D8D4E297-C349-4D74-9F99-BDD2B8600EB6}" type="slidenum">
              <a:rPr lang="es-ES" smtClean="0"/>
              <a:pPr/>
              <a:t>6</a:t>
            </a:fld>
            <a:endParaRPr lang="es-ES"/>
          </a:p>
        </p:txBody>
      </p:sp>
      <p:sp>
        <p:nvSpPr>
          <p:cNvPr id="14" name="CuadroTexto 13"/>
          <p:cNvSpPr txBox="1"/>
          <p:nvPr/>
        </p:nvSpPr>
        <p:spPr>
          <a:xfrm>
            <a:off x="1426858" y="1624031"/>
            <a:ext cx="4933951" cy="4228132"/>
          </a:xfrm>
          <a:prstGeom prst="rect">
            <a:avLst/>
          </a:prstGeom>
        </p:spPr>
        <p:txBody>
          <a:bodyPr vert="horz" lIns="91440" tIns="45720" rIns="91440" bIns="45720" rtlCol="0">
            <a:normAutofit/>
          </a:bodyPr>
          <a:lstStyle>
            <a:lvl1pPr marL="342900" indent="-342900" algn="just" defTabSz="457200">
              <a:spcBef>
                <a:spcPts val="1000"/>
              </a:spcBef>
              <a:spcAft>
                <a:spcPts val="0"/>
              </a:spcAft>
              <a:buClr>
                <a:schemeClr val="accent1"/>
              </a:buClr>
              <a:buSzPct val="80000"/>
              <a:buFont typeface="Wingdings 3" charset="2"/>
              <a:buChar char=""/>
              <a:defRPr sz="2000">
                <a:solidFill>
                  <a:schemeClr val="tx1">
                    <a:lumMod val="75000"/>
                    <a:lumOff val="25000"/>
                  </a:schemeClr>
                </a:solidFill>
              </a:defRPr>
            </a:lvl1pPr>
            <a:lvl2pPr marL="742950" indent="-285750" defTabSz="457200">
              <a:spcBef>
                <a:spcPts val="1000"/>
              </a:spcBef>
              <a:spcAft>
                <a:spcPts val="0"/>
              </a:spcAft>
              <a:buClr>
                <a:schemeClr val="accent1"/>
              </a:buClr>
              <a:buSzPct val="80000"/>
              <a:buFont typeface="Wingdings 3" charset="2"/>
              <a:buChar char=""/>
              <a:defRPr sz="1600">
                <a:solidFill>
                  <a:schemeClr val="tx1">
                    <a:lumMod val="75000"/>
                    <a:lumOff val="25000"/>
                  </a:schemeClr>
                </a:solidFill>
              </a:defRPr>
            </a:lvl2pPr>
            <a:lvl3pPr marL="1143000" indent="-228600" defTabSz="457200">
              <a:spcBef>
                <a:spcPts val="1000"/>
              </a:spcBef>
              <a:spcAft>
                <a:spcPts val="0"/>
              </a:spcAft>
              <a:buClr>
                <a:schemeClr val="accent1"/>
              </a:buClr>
              <a:buSzPct val="80000"/>
              <a:buFont typeface="Wingdings 3" charset="2"/>
              <a:buChar char=""/>
              <a:defRPr sz="1400">
                <a:solidFill>
                  <a:schemeClr val="tx1">
                    <a:lumMod val="75000"/>
                    <a:lumOff val="25000"/>
                  </a:schemeClr>
                </a:solidFill>
              </a:defRPr>
            </a:lvl3pPr>
            <a:lvl4pPr marL="1600200" indent="-228600" defTabSz="457200">
              <a:spcBef>
                <a:spcPts val="1000"/>
              </a:spcBef>
              <a:spcAft>
                <a:spcPts val="0"/>
              </a:spcAft>
              <a:buClr>
                <a:schemeClr val="accent1"/>
              </a:buClr>
              <a:buSzPct val="80000"/>
              <a:buFont typeface="Wingdings 3" charset="2"/>
              <a:buChar char=""/>
              <a:defRPr sz="1200">
                <a:solidFill>
                  <a:schemeClr val="tx1">
                    <a:lumMod val="75000"/>
                    <a:lumOff val="25000"/>
                  </a:schemeClr>
                </a:solidFill>
              </a:defRPr>
            </a:lvl4pPr>
            <a:lvl5pPr marL="2057400" indent="-228600" defTabSz="457200">
              <a:spcBef>
                <a:spcPts val="1000"/>
              </a:spcBef>
              <a:spcAft>
                <a:spcPts val="0"/>
              </a:spcAft>
              <a:buClr>
                <a:schemeClr val="accent1"/>
              </a:buClr>
              <a:buSzPct val="80000"/>
              <a:buFont typeface="Wingdings 3" charset="2"/>
              <a:buChar char=""/>
              <a:defRPr sz="1200">
                <a:solidFill>
                  <a:schemeClr val="tx1">
                    <a:lumMod val="75000"/>
                    <a:lumOff val="25000"/>
                  </a:schemeClr>
                </a:solidFill>
              </a:defRPr>
            </a:lvl5pPr>
            <a:lvl6pPr marL="2514600" indent="-228600" defTabSz="457200">
              <a:spcBef>
                <a:spcPts val="1000"/>
              </a:spcBef>
              <a:spcAft>
                <a:spcPts val="0"/>
              </a:spcAft>
              <a:buClr>
                <a:schemeClr val="accent1"/>
              </a:buClr>
              <a:buSzPct val="80000"/>
              <a:buFont typeface="Wingdings 3" charset="2"/>
              <a:buChar char=""/>
              <a:defRPr sz="1200">
                <a:solidFill>
                  <a:schemeClr val="tx1">
                    <a:lumMod val="75000"/>
                    <a:lumOff val="25000"/>
                  </a:schemeClr>
                </a:solidFill>
              </a:defRPr>
            </a:lvl6pPr>
            <a:lvl7pPr marL="2971800" indent="-228600" defTabSz="457200">
              <a:spcBef>
                <a:spcPts val="1000"/>
              </a:spcBef>
              <a:spcAft>
                <a:spcPts val="0"/>
              </a:spcAft>
              <a:buClr>
                <a:schemeClr val="accent1"/>
              </a:buClr>
              <a:buSzPct val="80000"/>
              <a:buFont typeface="Wingdings 3" charset="2"/>
              <a:buChar char=""/>
              <a:defRPr sz="1200">
                <a:solidFill>
                  <a:schemeClr val="tx1">
                    <a:lumMod val="75000"/>
                    <a:lumOff val="25000"/>
                  </a:schemeClr>
                </a:solidFill>
              </a:defRPr>
            </a:lvl7pPr>
            <a:lvl8pPr marL="3429000" indent="-228600" defTabSz="457200">
              <a:spcBef>
                <a:spcPts val="1000"/>
              </a:spcBef>
              <a:spcAft>
                <a:spcPts val="0"/>
              </a:spcAft>
              <a:buClr>
                <a:schemeClr val="accent1"/>
              </a:buClr>
              <a:buSzPct val="80000"/>
              <a:buFont typeface="Wingdings 3" charset="2"/>
              <a:buChar char=""/>
              <a:defRPr sz="1200">
                <a:solidFill>
                  <a:schemeClr val="tx1">
                    <a:lumMod val="75000"/>
                    <a:lumOff val="25000"/>
                  </a:schemeClr>
                </a:solidFill>
              </a:defRPr>
            </a:lvl8pPr>
            <a:lvl9pPr marL="3886200" indent="-228600" defTabSz="457200">
              <a:spcBef>
                <a:spcPts val="1000"/>
              </a:spcBef>
              <a:spcAft>
                <a:spcPts val="0"/>
              </a:spcAft>
              <a:buClr>
                <a:schemeClr val="accent1"/>
              </a:buClr>
              <a:buSzPct val="80000"/>
              <a:buFont typeface="Wingdings 3" charset="2"/>
              <a:buChar char=""/>
              <a:defRPr sz="1200">
                <a:solidFill>
                  <a:schemeClr val="tx1">
                    <a:lumMod val="75000"/>
                    <a:lumOff val="25000"/>
                  </a:schemeClr>
                </a:solidFill>
              </a:defRPr>
            </a:lvl9pPr>
          </a:lstStyle>
          <a:p>
            <a:pPr algn="l"/>
            <a:r>
              <a:rPr lang="es-ES" dirty="0"/>
              <a:t>FASE INICIAL</a:t>
            </a:r>
          </a:p>
          <a:p>
            <a:pPr marL="0" indent="0" algn="l">
              <a:buNone/>
            </a:pPr>
            <a:r>
              <a:rPr lang="es-ES" dirty="0" smtClean="0"/>
              <a:t>CONCHAS MOLUSCOS</a:t>
            </a:r>
            <a:endParaRPr lang="es-ES" dirty="0"/>
          </a:p>
          <a:p>
            <a:pPr marL="0" indent="0" algn="l">
              <a:buNone/>
            </a:pPr>
            <a:endParaRPr lang="es-ES" dirty="0"/>
          </a:p>
          <a:p>
            <a:pPr algn="l"/>
            <a:r>
              <a:rPr lang="es-ES" dirty="0"/>
              <a:t>FASE 1</a:t>
            </a:r>
          </a:p>
          <a:p>
            <a:pPr marL="0" indent="0" algn="l">
              <a:buNone/>
            </a:pPr>
            <a:r>
              <a:rPr lang="es-ES" dirty="0" smtClean="0"/>
              <a:t>MOLTURACION OBTENCION CARBONATO CALCICO</a:t>
            </a:r>
            <a:endParaRPr lang="es-ES" dirty="0"/>
          </a:p>
          <a:p>
            <a:pPr algn="l"/>
            <a:endParaRPr lang="es-ES" dirty="0"/>
          </a:p>
          <a:p>
            <a:pPr algn="l"/>
            <a:r>
              <a:rPr lang="es-ES" dirty="0"/>
              <a:t>FASE </a:t>
            </a:r>
            <a:r>
              <a:rPr lang="es-ES" dirty="0" smtClean="0"/>
              <a:t>2 y 3</a:t>
            </a:r>
            <a:endParaRPr lang="es-ES" dirty="0"/>
          </a:p>
          <a:p>
            <a:pPr marL="0" indent="0" algn="l">
              <a:buNone/>
            </a:pPr>
            <a:r>
              <a:rPr lang="es-ES" dirty="0" smtClean="0"/>
              <a:t>SEPARACION CARBONATO E HIDRATACION  PARA OBTENER HIDROXIDO DE CALCIO</a:t>
            </a:r>
            <a:endParaRPr lang="es-ES" dirty="0"/>
          </a:p>
          <a:p>
            <a:pPr algn="l"/>
            <a:endParaRPr lang="es-ES" dirty="0"/>
          </a:p>
          <a:p>
            <a:pPr algn="l"/>
            <a:endParaRPr lang="es-ES" dirty="0"/>
          </a:p>
          <a:p>
            <a:pPr algn="l"/>
            <a:endParaRPr lang="es-ES" dirty="0"/>
          </a:p>
          <a:p>
            <a:pPr algn="l"/>
            <a:endParaRPr lang="es-ES" dirty="0"/>
          </a:p>
        </p:txBody>
      </p:sp>
      <p:sp>
        <p:nvSpPr>
          <p:cNvPr id="7" name="Título 1"/>
          <p:cNvSpPr>
            <a:spLocks noGrp="1"/>
          </p:cNvSpPr>
          <p:nvPr>
            <p:ph type="title"/>
          </p:nvPr>
        </p:nvSpPr>
        <p:spPr>
          <a:xfrm>
            <a:off x="677334" y="609600"/>
            <a:ext cx="8596668" cy="867508"/>
          </a:xfrm>
        </p:spPr>
        <p:txBody>
          <a:bodyPr vert="horz" lIns="91440" tIns="45720" rIns="91440" bIns="45720" rtlCol="0" anchor="t">
            <a:normAutofit fontScale="90000"/>
          </a:bodyPr>
          <a:lstStyle/>
          <a:p>
            <a:pPr algn="ctr"/>
            <a:r>
              <a:rPr lang="es-ES" sz="4900" b="1" dirty="0" smtClean="0"/>
              <a:t>NanoCalcio, LA PRODUCCION (II)</a:t>
            </a:r>
            <a:endParaRPr lang="es-ES" sz="4900" b="1" dirty="0"/>
          </a:p>
        </p:txBody>
      </p:sp>
      <p:pic>
        <p:nvPicPr>
          <p:cNvPr id="8" name="7 Imagen" descr="fases-nanocalcio.png"/>
          <p:cNvPicPr>
            <a:picLocks noChangeAspect="1"/>
          </p:cNvPicPr>
          <p:nvPr/>
        </p:nvPicPr>
        <p:blipFill>
          <a:blip r:embed="rId2"/>
          <a:stretch>
            <a:fillRect/>
          </a:stretch>
        </p:blipFill>
        <p:spPr>
          <a:xfrm>
            <a:off x="6513851" y="1434904"/>
            <a:ext cx="3347600" cy="481979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 xmlns:p14="http://schemas.microsoft.com/office/powerpoint/2010/main" val="22390000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Marcador de contenido 6"/>
          <p:cNvGraphicFramePr>
            <a:graphicFrameLocks noGrp="1"/>
          </p:cNvGraphicFramePr>
          <p:nvPr>
            <p:ph idx="1"/>
            <p:extLst>
              <p:ext uri="{D42A27DB-BD31-4B8C-83A1-F6EECF244321}">
                <p14:modId xmlns="" xmlns:p14="http://schemas.microsoft.com/office/powerpoint/2010/main" val="439824421"/>
              </p:ext>
            </p:extLst>
          </p:nvPr>
        </p:nvGraphicFramePr>
        <p:xfrm>
          <a:off x="414736" y="3665256"/>
          <a:ext cx="9587392" cy="1538365"/>
        </p:xfrm>
        <a:graphic>
          <a:graphicData uri="http://schemas.openxmlformats.org/drawingml/2006/table">
            <a:tbl>
              <a:tblPr/>
              <a:tblGrid>
                <a:gridCol w="4641830"/>
                <a:gridCol w="121473"/>
                <a:gridCol w="4824089"/>
              </a:tblGrid>
              <a:tr h="299385">
                <a:tc>
                  <a:txBody>
                    <a:bodyPr/>
                    <a:lstStyle/>
                    <a:p>
                      <a:pPr algn="ctr" rtl="0"/>
                      <a:endParaRPr lang="es-ES" sz="1600" dirty="0">
                        <a:effectLst/>
                        <a:latin typeface="+mn-lt"/>
                      </a:endParaRPr>
                    </a:p>
                  </a:txBody>
                  <a:tcPr marL="9890" marR="9890" marT="9890" marB="9890">
                    <a:lnL>
                      <a:noFill/>
                    </a:lnL>
                    <a:lnR>
                      <a:noFill/>
                    </a:lnR>
                    <a:lnT>
                      <a:noFill/>
                    </a:lnT>
                    <a:lnB>
                      <a:noFill/>
                    </a:lnB>
                  </a:tcPr>
                </a:tc>
                <a:tc>
                  <a:txBody>
                    <a:bodyPr/>
                    <a:lstStyle/>
                    <a:p>
                      <a:pPr algn="ctr" rtl="0"/>
                      <a:r>
                        <a:rPr lang="es-ES" sz="400">
                          <a:effectLst/>
                        </a:rPr>
                        <a:t/>
                      </a:r>
                      <a:br>
                        <a:rPr lang="es-ES" sz="400">
                          <a:effectLst/>
                        </a:rPr>
                      </a:br>
                      <a:endParaRPr lang="es-ES" sz="400">
                        <a:effectLst/>
                      </a:endParaRPr>
                    </a:p>
                  </a:txBody>
                  <a:tcPr marL="9890" marR="9890" marT="9890" marB="9890">
                    <a:lnL>
                      <a:noFill/>
                    </a:lnL>
                    <a:lnR>
                      <a:noFill/>
                    </a:lnR>
                    <a:lnT>
                      <a:noFill/>
                    </a:lnT>
                    <a:lnB>
                      <a:noFill/>
                    </a:lnB>
                  </a:tcPr>
                </a:tc>
                <a:tc>
                  <a:txBody>
                    <a:bodyPr/>
                    <a:lstStyle/>
                    <a:p>
                      <a:pPr algn="ctr" rtl="0"/>
                      <a:endParaRPr lang="es-ES" sz="400" dirty="0">
                        <a:effectLst/>
                      </a:endParaRPr>
                    </a:p>
                  </a:txBody>
                  <a:tcPr marL="9890" marR="9890" marT="9890" marB="9890">
                    <a:lnL>
                      <a:noFill/>
                    </a:lnL>
                    <a:lnR>
                      <a:noFill/>
                    </a:lnR>
                    <a:lnT>
                      <a:noFill/>
                    </a:lnT>
                    <a:lnB>
                      <a:noFill/>
                    </a:lnB>
                  </a:tcPr>
                </a:tc>
              </a:tr>
              <a:tr h="943606">
                <a:tc>
                  <a:txBody>
                    <a:bodyPr/>
                    <a:lstStyle/>
                    <a:p>
                      <a:pPr marL="0" algn="ctr" defTabSz="457200" rtl="0" eaLnBrk="1" latinLnBrk="0" hangingPunct="1"/>
                      <a:r>
                        <a:rPr lang="es-ES" sz="1600" dirty="0" smtClean="0">
                          <a:effectLst/>
                          <a:latin typeface="+mn-lt"/>
                        </a:rPr>
                        <a:t>Hidróxido de calcio orgánico 96,5% </a:t>
                      </a:r>
                      <a:r>
                        <a:rPr lang="es-ES" sz="1600" dirty="0" smtClean="0"/>
                        <a:t>(% </a:t>
                      </a:r>
                      <a:r>
                        <a:rPr lang="es-ES" sz="1600" kern="1200" dirty="0" smtClean="0">
                          <a:solidFill>
                            <a:schemeClr val="tx1">
                              <a:lumMod val="95000"/>
                              <a:lumOff val="5000"/>
                            </a:schemeClr>
                          </a:solidFill>
                          <a:latin typeface="+mn-lt"/>
                          <a:ea typeface="+mn-ea"/>
                          <a:cs typeface="+mn-cs"/>
                        </a:rPr>
                        <a:t>p/p CaOH‎</a:t>
                      </a:r>
                      <a:r>
                        <a:rPr lang="es-ES" sz="1600" kern="1200" baseline="-25000" dirty="0" smtClean="0">
                          <a:solidFill>
                            <a:schemeClr val="tx1">
                              <a:lumMod val="95000"/>
                              <a:lumOff val="5000"/>
                            </a:schemeClr>
                          </a:solidFill>
                          <a:latin typeface="+mn-lt"/>
                          <a:ea typeface="+mn-ea"/>
                          <a:cs typeface="+mn-cs"/>
                        </a:rPr>
                        <a:t>2</a:t>
                      </a:r>
                      <a:r>
                        <a:rPr lang="es-ES" sz="1600" kern="1200" dirty="0" smtClean="0">
                          <a:solidFill>
                            <a:schemeClr val="tx1">
                              <a:lumMod val="95000"/>
                              <a:lumOff val="5000"/>
                            </a:schemeClr>
                          </a:solidFill>
                          <a:latin typeface="+mn-lt"/>
                          <a:ea typeface="+mn-ea"/>
                          <a:cs typeface="+mn-cs"/>
                        </a:rPr>
                        <a:t>‎)</a:t>
                      </a:r>
                    </a:p>
                    <a:p>
                      <a:pPr marL="0" algn="ctr" defTabSz="457200" rtl="0" eaLnBrk="1" latinLnBrk="0" hangingPunct="1"/>
                      <a:r>
                        <a:rPr lang="es-ES" sz="1600" kern="1200" baseline="0" dirty="0" smtClean="0">
                          <a:solidFill>
                            <a:schemeClr val="tx1"/>
                          </a:solidFill>
                          <a:effectLst/>
                          <a:latin typeface="+mn-lt"/>
                          <a:ea typeface="+mn-ea"/>
                          <a:cs typeface="+mn-cs"/>
                        </a:rPr>
                        <a:t>70% </a:t>
                      </a:r>
                      <a:r>
                        <a:rPr lang="es-ES" sz="1600" dirty="0" smtClean="0"/>
                        <a:t>(% p/p </a:t>
                      </a:r>
                      <a:r>
                        <a:rPr lang="es-ES" sz="1600" dirty="0" err="1" smtClean="0"/>
                        <a:t>CaO</a:t>
                      </a:r>
                      <a:r>
                        <a:rPr lang="es-ES" sz="1600" dirty="0" smtClean="0"/>
                        <a:t>)</a:t>
                      </a:r>
                      <a:endParaRPr lang="es-ES" sz="1600" kern="1200" baseline="0" dirty="0" smtClean="0">
                        <a:solidFill>
                          <a:schemeClr val="tx1"/>
                        </a:solidFill>
                        <a:effectLst/>
                        <a:latin typeface="+mn-lt"/>
                        <a:ea typeface="+mn-ea"/>
                        <a:cs typeface="+mn-cs"/>
                      </a:endParaRPr>
                    </a:p>
                    <a:p>
                      <a:pPr marL="0" marR="0" indent="0" algn="ctr" defTabSz="457200" rtl="0" eaLnBrk="1" fontAlgn="auto" latinLnBrk="0" hangingPunct="1">
                        <a:lnSpc>
                          <a:spcPct val="100000"/>
                        </a:lnSpc>
                        <a:spcBef>
                          <a:spcPts val="0"/>
                        </a:spcBef>
                        <a:spcAft>
                          <a:spcPts val="0"/>
                        </a:spcAft>
                        <a:buClrTx/>
                        <a:buSzTx/>
                        <a:buFontTx/>
                        <a:buNone/>
                        <a:tabLst/>
                        <a:defRPr/>
                      </a:pPr>
                      <a:r>
                        <a:rPr lang="es-ES" sz="1600" kern="1200" dirty="0" smtClean="0">
                          <a:solidFill>
                            <a:schemeClr val="tx1"/>
                          </a:solidFill>
                          <a:effectLst/>
                          <a:latin typeface="+mn-lt"/>
                          <a:ea typeface="+mn-ea"/>
                          <a:cs typeface="+mn-cs"/>
                        </a:rPr>
                        <a:t>Para todos los cultivos, uso foliar y radicular.</a:t>
                      </a:r>
                    </a:p>
                    <a:p>
                      <a:pPr marL="0" marR="0" indent="0" algn="ctr" defTabSz="457200" rtl="0" eaLnBrk="1" fontAlgn="auto" latinLnBrk="0" hangingPunct="1">
                        <a:lnSpc>
                          <a:spcPct val="100000"/>
                        </a:lnSpc>
                        <a:spcBef>
                          <a:spcPts val="0"/>
                        </a:spcBef>
                        <a:spcAft>
                          <a:spcPts val="0"/>
                        </a:spcAft>
                        <a:buClrTx/>
                        <a:buSzTx/>
                        <a:buFontTx/>
                        <a:buNone/>
                        <a:tabLst/>
                        <a:defRPr/>
                      </a:pPr>
                      <a:r>
                        <a:rPr lang="es-ES" sz="1600" kern="1200" dirty="0" smtClean="0">
                          <a:solidFill>
                            <a:schemeClr val="tx1"/>
                          </a:solidFill>
                          <a:effectLst/>
                          <a:latin typeface="+mn-lt"/>
                          <a:ea typeface="+mn-ea"/>
                          <a:cs typeface="+mn-cs"/>
                        </a:rPr>
                        <a:t>800 gramos/hectárea</a:t>
                      </a:r>
                      <a:r>
                        <a:rPr lang="es-ES" sz="1600" kern="1200" baseline="0" dirty="0" smtClean="0">
                          <a:solidFill>
                            <a:schemeClr val="tx1"/>
                          </a:solidFill>
                          <a:effectLst/>
                          <a:latin typeface="+mn-lt"/>
                          <a:ea typeface="+mn-ea"/>
                          <a:cs typeface="+mn-cs"/>
                        </a:rPr>
                        <a:t> según dosis recomendadas</a:t>
                      </a:r>
                      <a:endParaRPr lang="es-ES" sz="1600" kern="1200" dirty="0" smtClean="0">
                        <a:solidFill>
                          <a:schemeClr val="tx1"/>
                        </a:solidFill>
                        <a:effectLst/>
                        <a:latin typeface="+mn-lt"/>
                        <a:ea typeface="+mn-ea"/>
                        <a:cs typeface="+mn-cs"/>
                      </a:endParaRPr>
                    </a:p>
                    <a:p>
                      <a:pPr marL="0" algn="ctr" defTabSz="457200" rtl="0" eaLnBrk="1" latinLnBrk="0" hangingPunct="1"/>
                      <a:endParaRPr lang="es-ES" sz="1600" kern="1200" dirty="0">
                        <a:solidFill>
                          <a:schemeClr val="tx1"/>
                        </a:solidFill>
                        <a:effectLst/>
                        <a:latin typeface="+mn-lt"/>
                        <a:ea typeface="+mn-ea"/>
                        <a:cs typeface="+mn-cs"/>
                      </a:endParaRPr>
                    </a:p>
                  </a:txBody>
                  <a:tcPr marL="9890" marR="9890" marT="9890" marB="9890">
                    <a:lnL>
                      <a:noFill/>
                    </a:lnL>
                    <a:lnR>
                      <a:noFill/>
                    </a:lnR>
                    <a:lnT>
                      <a:noFill/>
                    </a:lnT>
                    <a:lnB>
                      <a:noFill/>
                    </a:lnB>
                  </a:tcPr>
                </a:tc>
                <a:tc>
                  <a:txBody>
                    <a:bodyPr/>
                    <a:lstStyle/>
                    <a:p>
                      <a:pPr algn="ctr" rtl="0"/>
                      <a:r>
                        <a:rPr lang="es-ES" sz="400">
                          <a:effectLst/>
                        </a:rPr>
                        <a:t/>
                      </a:r>
                      <a:br>
                        <a:rPr lang="es-ES" sz="400">
                          <a:effectLst/>
                        </a:rPr>
                      </a:br>
                      <a:endParaRPr lang="es-ES" sz="400">
                        <a:effectLst/>
                      </a:endParaRPr>
                    </a:p>
                  </a:txBody>
                  <a:tcPr marL="9890" marR="9890" marT="9890" marB="9890">
                    <a:lnL>
                      <a:noFill/>
                    </a:lnL>
                    <a:lnR>
                      <a:noFill/>
                    </a:lnR>
                    <a:lnT>
                      <a:noFill/>
                    </a:lnT>
                    <a:lnB>
                      <a:noFill/>
                    </a:lnB>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s-ES" sz="1600" dirty="0" smtClean="0"/>
                        <a:t>Solución de calcio orgánico</a:t>
                      </a:r>
                      <a:r>
                        <a:rPr lang="es-ES" sz="1600" baseline="0" dirty="0" smtClean="0"/>
                        <a:t> </a:t>
                      </a:r>
                      <a:r>
                        <a:rPr lang="es-ES" sz="1600" dirty="0" smtClean="0"/>
                        <a:t>al 15% (% p/p </a:t>
                      </a:r>
                      <a:r>
                        <a:rPr lang="es-ES" sz="1600" dirty="0" err="1" smtClean="0"/>
                        <a:t>CaO</a:t>
                      </a:r>
                      <a:r>
                        <a:rPr lang="es-ES" sz="1600" dirty="0" smtClean="0"/>
                        <a:t>)</a:t>
                      </a:r>
                      <a:endParaRPr lang="es-ES" sz="1600" kern="1200" dirty="0">
                        <a:solidFill>
                          <a:schemeClr val="tx1"/>
                        </a:solidFill>
                        <a:effectLst/>
                        <a:latin typeface="+mn-lt"/>
                        <a:ea typeface="+mn-ea"/>
                        <a:cs typeface="+mn-cs"/>
                      </a:endParaRPr>
                    </a:p>
                    <a:p>
                      <a:pPr marL="0" algn="ctr" defTabSz="457200" rtl="0" eaLnBrk="1" latinLnBrk="0" hangingPunct="1"/>
                      <a:r>
                        <a:rPr lang="es-ES" sz="1600" kern="1200" dirty="0">
                          <a:solidFill>
                            <a:schemeClr val="tx1"/>
                          </a:solidFill>
                          <a:effectLst/>
                          <a:latin typeface="+mn-lt"/>
                          <a:ea typeface="+mn-ea"/>
                          <a:cs typeface="+mn-cs"/>
                        </a:rPr>
                        <a:t>Para todo tipo de cultivos, uso foliar y </a:t>
                      </a:r>
                      <a:endParaRPr lang="es-ES" sz="1600" kern="1200" dirty="0" smtClean="0">
                        <a:solidFill>
                          <a:schemeClr val="tx1"/>
                        </a:solidFill>
                        <a:effectLst/>
                        <a:latin typeface="+mn-lt"/>
                        <a:ea typeface="+mn-ea"/>
                        <a:cs typeface="+mn-cs"/>
                      </a:endParaRPr>
                    </a:p>
                    <a:p>
                      <a:pPr marL="0" algn="ctr" defTabSz="457200" rtl="0" eaLnBrk="1" latinLnBrk="0" hangingPunct="1"/>
                      <a:r>
                        <a:rPr lang="es-ES" sz="1600" kern="1200" dirty="0" smtClean="0">
                          <a:solidFill>
                            <a:schemeClr val="tx1"/>
                          </a:solidFill>
                          <a:effectLst/>
                          <a:latin typeface="+mn-lt"/>
                          <a:ea typeface="+mn-ea"/>
                          <a:cs typeface="+mn-cs"/>
                        </a:rPr>
                        <a:t>radicular en las dosis recomendadas.</a:t>
                      </a:r>
                    </a:p>
                    <a:p>
                      <a:pPr marL="0" algn="ctr" defTabSz="457200" rtl="0" eaLnBrk="1" latinLnBrk="0" hangingPunct="1"/>
                      <a:r>
                        <a:rPr lang="es-ES" sz="1600" kern="1200" dirty="0" smtClean="0">
                          <a:solidFill>
                            <a:schemeClr val="tx1"/>
                          </a:solidFill>
                          <a:effectLst/>
                          <a:latin typeface="+mn-lt"/>
                          <a:ea typeface="+mn-ea"/>
                          <a:cs typeface="+mn-cs"/>
                        </a:rPr>
                        <a:t>Con</a:t>
                      </a:r>
                      <a:r>
                        <a:rPr lang="es-ES" sz="1600" kern="1200" baseline="0" dirty="0" smtClean="0">
                          <a:solidFill>
                            <a:schemeClr val="tx1"/>
                          </a:solidFill>
                          <a:effectLst/>
                          <a:latin typeface="+mn-lt"/>
                          <a:ea typeface="+mn-ea"/>
                          <a:cs typeface="+mn-cs"/>
                        </a:rPr>
                        <a:t> las ventajas de los ácidos carboxílicos.</a:t>
                      </a:r>
                      <a:endParaRPr lang="es-ES" sz="1600" kern="1200" dirty="0">
                        <a:solidFill>
                          <a:schemeClr val="tx1"/>
                        </a:solidFill>
                        <a:effectLst/>
                        <a:latin typeface="+mn-lt"/>
                        <a:ea typeface="+mn-ea"/>
                        <a:cs typeface="+mn-cs"/>
                      </a:endParaRPr>
                    </a:p>
                  </a:txBody>
                  <a:tcPr marL="9890" marR="9890" marT="9890" marB="9890">
                    <a:lnL>
                      <a:noFill/>
                    </a:lnL>
                    <a:lnR>
                      <a:noFill/>
                    </a:lnR>
                    <a:lnT>
                      <a:noFill/>
                    </a:lnT>
                    <a:lnB>
                      <a:noFill/>
                    </a:lnB>
                  </a:tcPr>
                </a:tc>
              </a:tr>
            </a:tbl>
          </a:graphicData>
        </a:graphic>
      </p:graphicFrame>
      <p:sp>
        <p:nvSpPr>
          <p:cNvPr id="5" name="Marcador de número de diapositiva 4"/>
          <p:cNvSpPr>
            <a:spLocks noGrp="1"/>
          </p:cNvSpPr>
          <p:nvPr>
            <p:ph type="sldNum" sz="quarter" idx="12"/>
          </p:nvPr>
        </p:nvSpPr>
        <p:spPr/>
        <p:txBody>
          <a:bodyPr/>
          <a:lstStyle/>
          <a:p>
            <a:fld id="{D8D4E297-C349-4D74-9F99-BDD2B8600EB6}" type="slidenum">
              <a:rPr lang="es-ES" smtClean="0"/>
              <a:pPr/>
              <a:t>7</a:t>
            </a:fld>
            <a:endParaRPr lang="es-ES"/>
          </a:p>
        </p:txBody>
      </p:sp>
      <p:sp>
        <p:nvSpPr>
          <p:cNvPr id="6" name="CuadroTexto 5"/>
          <p:cNvSpPr txBox="1"/>
          <p:nvPr/>
        </p:nvSpPr>
        <p:spPr>
          <a:xfrm>
            <a:off x="2964576" y="5507816"/>
            <a:ext cx="4813817" cy="646331"/>
          </a:xfrm>
          <a:prstGeom prst="rect">
            <a:avLst/>
          </a:prstGeom>
          <a:noFill/>
        </p:spPr>
        <p:txBody>
          <a:bodyPr wrap="none" rtlCol="0">
            <a:spAutoFit/>
          </a:bodyPr>
          <a:lstStyle/>
          <a:p>
            <a:pPr algn="ctr"/>
            <a:r>
              <a:rPr lang="es-ES" b="1" dirty="0" smtClean="0"/>
              <a:t>2 MODELOS DIFERENTES </a:t>
            </a:r>
            <a:r>
              <a:rPr lang="es-ES" b="1" dirty="0"/>
              <a:t>Y </a:t>
            </a:r>
            <a:r>
              <a:rPr lang="es-ES" b="1" dirty="0" smtClean="0"/>
              <a:t>ESPECIALIZADOS</a:t>
            </a:r>
            <a:endParaRPr lang="es-ES" dirty="0" smtClean="0">
              <a:effectLst/>
            </a:endParaRPr>
          </a:p>
          <a:p>
            <a:pPr algn="ctr"/>
            <a:r>
              <a:rPr lang="es-ES" b="1" dirty="0" smtClean="0"/>
              <a:t> Incorporan Silicio, Magnesio </a:t>
            </a:r>
            <a:r>
              <a:rPr lang="es-ES" b="1" dirty="0" err="1" smtClean="0"/>
              <a:t>yHierro</a:t>
            </a:r>
            <a:r>
              <a:rPr lang="es-ES" b="1" dirty="0" smtClean="0"/>
              <a:t>.</a:t>
            </a:r>
            <a:endParaRPr lang="es-ES" dirty="0" smtClean="0">
              <a:effectLst/>
            </a:endParaRPr>
          </a:p>
        </p:txBody>
      </p:sp>
      <p:pic>
        <p:nvPicPr>
          <p:cNvPr id="8" name="Imagen 7"/>
          <p:cNvPicPr>
            <a:picLocks noChangeAspect="1"/>
          </p:cNvPicPr>
          <p:nvPr/>
        </p:nvPicPr>
        <p:blipFill>
          <a:blip r:embed="rId2"/>
          <a:stretch>
            <a:fillRect/>
          </a:stretch>
        </p:blipFill>
        <p:spPr>
          <a:xfrm>
            <a:off x="848255" y="1226861"/>
            <a:ext cx="3882104" cy="2398449"/>
          </a:xfrm>
          <a:prstGeom prst="wedgeRectCallou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9" name="Imagen 8"/>
          <p:cNvPicPr>
            <a:picLocks noChangeAspect="1"/>
          </p:cNvPicPr>
          <p:nvPr/>
        </p:nvPicPr>
        <p:blipFill>
          <a:blip r:embed="rId3"/>
          <a:stretch>
            <a:fillRect/>
          </a:stretch>
        </p:blipFill>
        <p:spPr>
          <a:xfrm>
            <a:off x="5739256" y="1223889"/>
            <a:ext cx="3488967" cy="2391508"/>
          </a:xfrm>
          <a:prstGeom prst="wedgeRectCallou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 xmlns:p14="http://schemas.microsoft.com/office/powerpoint/2010/main" val="24607369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39904" y="1611804"/>
            <a:ext cx="8857191" cy="4606118"/>
          </a:xfrm>
        </p:spPr>
        <p:txBody>
          <a:bodyPr>
            <a:normAutofit/>
          </a:bodyPr>
          <a:lstStyle/>
          <a:p>
            <a:pPr marL="0" lvl="0" indent="0" algn="just">
              <a:buNone/>
            </a:pPr>
            <a:r>
              <a:rPr lang="es-ES" sz="2000" b="1" dirty="0"/>
              <a:t>MEJORA DE LA EFICIENCIA DE LOS PRODUCTOS </a:t>
            </a:r>
            <a:r>
              <a:rPr lang="es-ES" sz="2000" b="1" dirty="0" smtClean="0"/>
              <a:t>NUTRICIONALES</a:t>
            </a:r>
          </a:p>
          <a:p>
            <a:pPr marL="0" lvl="0" indent="0" algn="just">
              <a:buNone/>
            </a:pPr>
            <a:endParaRPr lang="es-ES" sz="2000" dirty="0" smtClean="0"/>
          </a:p>
          <a:p>
            <a:pPr marL="0" indent="0" algn="just"/>
            <a:r>
              <a:rPr lang="es-ES" sz="2000" dirty="0" smtClean="0"/>
              <a:t>Es importante recordar que NanoCalcio contiene, aunque en mínimos niveles otros cationes </a:t>
            </a:r>
            <a:r>
              <a:rPr lang="es-ES" sz="2000" dirty="0"/>
              <a:t>como </a:t>
            </a:r>
            <a:r>
              <a:rPr lang="es-ES" sz="2000" dirty="0" smtClean="0"/>
              <a:t>magnesio </a:t>
            </a:r>
            <a:r>
              <a:rPr lang="es-ES" sz="2000" dirty="0"/>
              <a:t>y </a:t>
            </a:r>
            <a:r>
              <a:rPr lang="es-ES" sz="2000" dirty="0" smtClean="0"/>
              <a:t>hierro. </a:t>
            </a:r>
          </a:p>
          <a:p>
            <a:pPr marL="0" indent="0" algn="just"/>
            <a:endParaRPr lang="es-ES" sz="2000" dirty="0" smtClean="0"/>
          </a:p>
          <a:p>
            <a:pPr marL="0" indent="0" algn="just"/>
            <a:r>
              <a:rPr lang="es-ES" sz="2000" dirty="0" smtClean="0"/>
              <a:t>Enriquece </a:t>
            </a:r>
            <a:r>
              <a:rPr lang="es-ES" sz="2000" dirty="0"/>
              <a:t>el suelo, a diferencia de otras formas de </a:t>
            </a:r>
            <a:r>
              <a:rPr lang="es-ES" sz="2000" dirty="0" smtClean="0"/>
              <a:t>calcio </a:t>
            </a:r>
            <a:r>
              <a:rPr lang="es-ES" sz="2000" dirty="0"/>
              <a:t>inorgánicas que dan lugar a contaminación del suelo por acumulación de sales poco </a:t>
            </a:r>
            <a:r>
              <a:rPr lang="es-ES" sz="2000" dirty="0" smtClean="0"/>
              <a:t>biodisponibles, carbonatos, sulfatos, etc. </a:t>
            </a:r>
          </a:p>
          <a:p>
            <a:pPr marL="0" indent="0" algn="just"/>
            <a:endParaRPr lang="es-ES" sz="2000" dirty="0" smtClean="0"/>
          </a:p>
          <a:p>
            <a:pPr marL="0" indent="0" algn="just"/>
            <a:r>
              <a:rPr lang="es-ES" sz="2000" dirty="0" smtClean="0"/>
              <a:t>Su </a:t>
            </a:r>
            <a:r>
              <a:rPr lang="es-ES" sz="2000" dirty="0"/>
              <a:t>carácter orgánico favorece el desarrollo de los microorganismos en el entorno radicular, contribuyendo también con ello a la mejor asimilación de otros nutrientes.</a:t>
            </a:r>
          </a:p>
          <a:p>
            <a:pPr marL="0" indent="0" algn="just">
              <a:buNone/>
            </a:pPr>
            <a:endParaRPr lang="es-ES" dirty="0"/>
          </a:p>
        </p:txBody>
      </p:sp>
      <p:sp>
        <p:nvSpPr>
          <p:cNvPr id="5" name="Marcador de número de diapositiva 4"/>
          <p:cNvSpPr>
            <a:spLocks noGrp="1"/>
          </p:cNvSpPr>
          <p:nvPr>
            <p:ph type="sldNum" sz="quarter" idx="12"/>
          </p:nvPr>
        </p:nvSpPr>
        <p:spPr/>
        <p:txBody>
          <a:bodyPr/>
          <a:lstStyle/>
          <a:p>
            <a:fld id="{D8D4E297-C349-4D74-9F99-BDD2B8600EB6}" type="slidenum">
              <a:rPr lang="es-ES" smtClean="0"/>
              <a:pPr/>
              <a:t>8</a:t>
            </a:fld>
            <a:endParaRPr lang="es-ES"/>
          </a:p>
        </p:txBody>
      </p:sp>
      <p:sp>
        <p:nvSpPr>
          <p:cNvPr id="7" name="Título 1"/>
          <p:cNvSpPr>
            <a:spLocks noGrp="1"/>
          </p:cNvSpPr>
          <p:nvPr>
            <p:ph type="title"/>
          </p:nvPr>
        </p:nvSpPr>
        <p:spPr>
          <a:xfrm>
            <a:off x="677333" y="609600"/>
            <a:ext cx="9240389" cy="839372"/>
          </a:xfrm>
        </p:spPr>
        <p:txBody>
          <a:bodyPr/>
          <a:lstStyle/>
          <a:p>
            <a:r>
              <a:rPr lang="es-ES" b="1" dirty="0" smtClean="0"/>
              <a:t>VENTAJAS de NanoCalcio CHAMAE</a:t>
            </a:r>
            <a:endParaRPr lang="es-ES" b="1" dirty="0"/>
          </a:p>
        </p:txBody>
      </p:sp>
    </p:spTree>
    <p:extLst>
      <p:ext uri="{BB962C8B-B14F-4D97-AF65-F5344CB8AC3E}">
        <p14:creationId xmlns="" xmlns:p14="http://schemas.microsoft.com/office/powerpoint/2010/main" val="17110599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3" y="609600"/>
            <a:ext cx="9240389" cy="839372"/>
          </a:xfrm>
        </p:spPr>
        <p:txBody>
          <a:bodyPr/>
          <a:lstStyle/>
          <a:p>
            <a:r>
              <a:rPr lang="es-ES" b="1" dirty="0" smtClean="0"/>
              <a:t>VENTAJAS de NanoCalcio CHAMAE (II)</a:t>
            </a:r>
            <a:endParaRPr lang="es-ES" b="1" dirty="0"/>
          </a:p>
        </p:txBody>
      </p:sp>
      <p:sp>
        <p:nvSpPr>
          <p:cNvPr id="3" name="Marcador de contenido 2"/>
          <p:cNvSpPr>
            <a:spLocks noGrp="1"/>
          </p:cNvSpPr>
          <p:nvPr>
            <p:ph idx="1"/>
          </p:nvPr>
        </p:nvSpPr>
        <p:spPr>
          <a:xfrm>
            <a:off x="677334" y="1647709"/>
            <a:ext cx="9085644" cy="3880773"/>
          </a:xfrm>
        </p:spPr>
        <p:txBody>
          <a:bodyPr>
            <a:normAutofit/>
          </a:bodyPr>
          <a:lstStyle/>
          <a:p>
            <a:pPr marL="0" lvl="0" indent="0">
              <a:buNone/>
            </a:pPr>
            <a:r>
              <a:rPr lang="es-ES" sz="2000" b="1" dirty="0"/>
              <a:t>SOSTENIBILIDAD </a:t>
            </a:r>
            <a:r>
              <a:rPr lang="es-ES" sz="2000" b="1" dirty="0" smtClean="0"/>
              <a:t>AMBIENTAL</a:t>
            </a:r>
            <a:endParaRPr lang="es-ES" sz="2000" dirty="0"/>
          </a:p>
          <a:p>
            <a:pPr marL="0" indent="0">
              <a:buNone/>
            </a:pPr>
            <a:endParaRPr lang="es-ES" sz="2000" dirty="0"/>
          </a:p>
          <a:p>
            <a:pPr lvl="0"/>
            <a:r>
              <a:rPr lang="es-ES" sz="2000" dirty="0"/>
              <a:t>Se reduce la contaminación generada por la actividad y </a:t>
            </a:r>
            <a:r>
              <a:rPr lang="es-ES" sz="2000" dirty="0" smtClean="0"/>
              <a:t>minera durante su producción.</a:t>
            </a:r>
            <a:endParaRPr lang="es-ES" sz="2000" dirty="0"/>
          </a:p>
          <a:p>
            <a:pPr lvl="0"/>
            <a:r>
              <a:rPr lang="es-ES" sz="2000" dirty="0"/>
              <a:t>Se reduce la contaminación industrial posterior para la depuración o extracción limpia del elemento.</a:t>
            </a:r>
          </a:p>
          <a:p>
            <a:pPr lvl="0"/>
            <a:r>
              <a:rPr lang="es-ES" sz="2000" dirty="0"/>
              <a:t>Se reduce la contaminación producida por el transporte del producto, al ser producido de forma local o cercana.</a:t>
            </a:r>
          </a:p>
          <a:p>
            <a:pPr lvl="0"/>
            <a:r>
              <a:rPr lang="es-ES" sz="2000" dirty="0"/>
              <a:t>Se utilizan RECURSOS </a:t>
            </a:r>
            <a:r>
              <a:rPr lang="es-ES" sz="2000" dirty="0" smtClean="0"/>
              <a:t>RENOVABLES.</a:t>
            </a:r>
            <a:endParaRPr lang="es-ES" sz="2000" dirty="0"/>
          </a:p>
          <a:p>
            <a:pPr marL="0" indent="0">
              <a:buNone/>
            </a:pPr>
            <a:endParaRPr lang="es-ES" dirty="0"/>
          </a:p>
        </p:txBody>
      </p:sp>
      <p:sp>
        <p:nvSpPr>
          <p:cNvPr id="5" name="Marcador de número de diapositiva 4"/>
          <p:cNvSpPr>
            <a:spLocks noGrp="1"/>
          </p:cNvSpPr>
          <p:nvPr>
            <p:ph type="sldNum" sz="quarter" idx="12"/>
          </p:nvPr>
        </p:nvSpPr>
        <p:spPr/>
        <p:txBody>
          <a:bodyPr/>
          <a:lstStyle/>
          <a:p>
            <a:fld id="{D8D4E297-C349-4D74-9F99-BDD2B8600EB6}" type="slidenum">
              <a:rPr lang="es-ES" smtClean="0"/>
              <a:pPr/>
              <a:t>9</a:t>
            </a:fld>
            <a:endParaRPr lang="es-ES"/>
          </a:p>
        </p:txBody>
      </p:sp>
    </p:spTree>
    <p:extLst>
      <p:ext uri="{BB962C8B-B14F-4D97-AF65-F5344CB8AC3E}">
        <p14:creationId xmlns="" xmlns:p14="http://schemas.microsoft.com/office/powerpoint/2010/main" val="2404039576"/>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Facet" id="{C0C680CD-088A-49FC-A102-D699147F32B2}" vid="{CFBC31BA-B70F-4F30-BCAA-4F3011E16C4D}"/>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792</TotalTime>
  <Words>1236</Words>
  <Application>Microsoft Office PowerPoint</Application>
  <PresentationFormat>Personalizado</PresentationFormat>
  <Paragraphs>175</Paragraphs>
  <Slides>17</Slides>
  <Notes>1</Notes>
  <HiddenSlides>0</HiddenSlides>
  <MMClips>0</MMClips>
  <ScaleCrop>false</ScaleCrop>
  <HeadingPairs>
    <vt:vector size="4" baseType="variant">
      <vt:variant>
        <vt:lpstr>Tema</vt:lpstr>
      </vt:variant>
      <vt:variant>
        <vt:i4>1</vt:i4>
      </vt:variant>
      <vt:variant>
        <vt:lpstr>Títulos de diapositiva</vt:lpstr>
      </vt:variant>
      <vt:variant>
        <vt:i4>17</vt:i4>
      </vt:variant>
    </vt:vector>
  </HeadingPairs>
  <TitlesOfParts>
    <vt:vector size="18" baseType="lpstr">
      <vt:lpstr>Faceta</vt:lpstr>
      <vt:lpstr>Introducción a NanoCalcio EL CALCIO EFICIENTE</vt:lpstr>
      <vt:lpstr>NanoCalcio, CALCIO EFICIENTE</vt:lpstr>
      <vt:lpstr>NanoCalcio, CALCIO EFICIENTE </vt:lpstr>
      <vt:lpstr>¿CALCIO DE ORIGEN ORGANICO NATURAL NO MINERAL? </vt:lpstr>
      <vt:lpstr>NanoCalcio, LA PRODUCCION</vt:lpstr>
      <vt:lpstr>NanoCalcio, LA PRODUCCION (II)</vt:lpstr>
      <vt:lpstr>Diapositiva 7</vt:lpstr>
      <vt:lpstr>VENTAJAS de NanoCalcio CHAMAE</vt:lpstr>
      <vt:lpstr>VENTAJAS de NanoCalcio CHAMAE (II)</vt:lpstr>
      <vt:lpstr>EJEMPLO de EFICIENCIA NanoCalcio</vt:lpstr>
      <vt:lpstr>ANALITICA de EFICIENCIA NanoCalcio (II)</vt:lpstr>
      <vt:lpstr>CONCLUSIONES EFICIENCIA de NanoCalcio (I)</vt:lpstr>
      <vt:lpstr>CONCLUSIONES EFICIENCIA de NanoCalcio (II)</vt:lpstr>
      <vt:lpstr>NanoCalcio: DOSIS Y APLICACIÓN</vt:lpstr>
      <vt:lpstr>COMPARATIVA EN INVERNADERO</vt:lpstr>
      <vt:lpstr>NanoCalcio: COMPARATIVA GENERAL</vt:lpstr>
      <vt:lpstr>Diapositiva 17</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INTRODUCCION A VPOTASH EL POTASIO VERDE</dc:title>
  <dc:creator>Hp</dc:creator>
  <cp:lastModifiedBy>AutoBVT</cp:lastModifiedBy>
  <cp:revision>84</cp:revision>
  <dcterms:created xsi:type="dcterms:W3CDTF">2022-09-07T09:22:28Z</dcterms:created>
  <dcterms:modified xsi:type="dcterms:W3CDTF">2022-09-12T10:02:43Z</dcterms:modified>
</cp:coreProperties>
</file>